
<file path=[Content_Types].xml><?xml version="1.0" encoding="utf-8"?>
<Types xmlns="http://schemas.openxmlformats.org/package/2006/content-types">
  <Default Extension="fntdata" ContentType="application/x-fontdata"/>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Poppins" panose="00000500000000000000" pitchFamily="2" charset="0"/>
      <p:regular r:id="rId3"/>
      <p:bold r:id="rId4"/>
      <p:italic r:id="rId5"/>
      <p:boldItalic r:id="rId6"/>
    </p:embeddedFont>
  </p:embeddedFontLst>
  <p:custDataLst>
    <p:tags r:id="rId7"/>
  </p:custDataLst>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63"/>
  </p:normalViewPr>
  <p:slideViewPr>
    <p:cSldViewPr>
      <p:cViewPr varScale="1">
        <p:scale>
          <a:sx n="63" d="100"/>
          <a:sy n="63" d="100"/>
        </p:scale>
        <p:origin x="1072" y="6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font" Target="fonts/font1.fntdata"/><Relationship Id="rId7" Type="http://schemas.openxmlformats.org/officeDocument/2006/relationships/tags" Target="tags/tag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3C11DF2B-6205-4A62-A65A-FE92BA997B68}"/>
    <pc:docChg chg="undo custSel modSld">
      <pc:chgData name="Poppy Patel" userId="b5e8033a423efe45" providerId="LiveId" clId="{3C11DF2B-6205-4A62-A65A-FE92BA997B68}" dt="2025-09-23T11:22:53.458" v="541" actId="1036"/>
      <pc:docMkLst>
        <pc:docMk/>
      </pc:docMkLst>
      <pc:sldChg chg="modSp mod">
        <pc:chgData name="Poppy Patel" userId="b5e8033a423efe45" providerId="LiveId" clId="{3C11DF2B-6205-4A62-A65A-FE92BA997B68}" dt="2025-09-23T11:22:53.458" v="541" actId="1036"/>
        <pc:sldMkLst>
          <pc:docMk/>
          <pc:sldMk cId="0" sldId="256"/>
        </pc:sldMkLst>
        <pc:spChg chg="mod">
          <ac:chgData name="Poppy Patel" userId="b5e8033a423efe45" providerId="LiveId" clId="{3C11DF2B-6205-4A62-A65A-FE92BA997B68}" dt="2025-09-08T15:54:49.863" v="3" actId="20577"/>
          <ac:spMkLst>
            <pc:docMk/>
            <pc:sldMk cId="0" sldId="256"/>
            <ac:spMk id="2" creationId="{00000000-0000-0000-0000-000000000000}"/>
          </ac:spMkLst>
        </pc:spChg>
        <pc:spChg chg="mod">
          <ac:chgData name="Poppy Patel" userId="b5e8033a423efe45" providerId="LiveId" clId="{3C11DF2B-6205-4A62-A65A-FE92BA997B68}" dt="2025-09-23T11:22:41.942" v="534" actId="20577"/>
          <ac:spMkLst>
            <pc:docMk/>
            <pc:sldMk cId="0" sldId="256"/>
            <ac:spMk id="3" creationId="{00000000-0000-0000-0000-000000000000}"/>
          </ac:spMkLst>
        </pc:spChg>
        <pc:spChg chg="mod">
          <ac:chgData name="Poppy Patel" userId="b5e8033a423efe45" providerId="LiveId" clId="{3C11DF2B-6205-4A62-A65A-FE92BA997B68}" dt="2025-09-23T11:22:53.458" v="541" actId="1036"/>
          <ac:spMkLst>
            <pc:docMk/>
            <pc:sldMk cId="0" sldId="256"/>
            <ac:spMk id="4" creationId="{00000000-0000-0000-0000-000000000000}"/>
          </ac:spMkLst>
        </pc:spChg>
        <pc:spChg chg="mod">
          <ac:chgData name="Poppy Patel" userId="b5e8033a423efe45" providerId="LiveId" clId="{3C11DF2B-6205-4A62-A65A-FE92BA997B68}" dt="2025-09-23T11:22:53.458" v="541" actId="1036"/>
          <ac:spMkLst>
            <pc:docMk/>
            <pc:sldMk cId="0" sldId="256"/>
            <ac:spMk id="5" creationId="{00000000-0000-0000-0000-000000000000}"/>
          </ac:spMkLst>
        </pc:spChg>
        <pc:spChg chg="mod">
          <ac:chgData name="Poppy Patel" userId="b5e8033a423efe45" providerId="LiveId" clId="{3C11DF2B-6205-4A62-A65A-FE92BA997B68}" dt="2025-09-23T11:22:53.458" v="541" actId="1036"/>
          <ac:spMkLst>
            <pc:docMk/>
            <pc:sldMk cId="0" sldId="256"/>
            <ac:spMk id="6" creationId="{00000000-0000-0000-0000-000000000000}"/>
          </ac:spMkLst>
        </pc:spChg>
        <pc:spChg chg="mod">
          <ac:chgData name="Poppy Patel" userId="b5e8033a423efe45" providerId="LiveId" clId="{3C11DF2B-6205-4A62-A65A-FE92BA997B68}" dt="2025-09-23T11:22:53.458" v="541" actId="1036"/>
          <ac:spMkLst>
            <pc:docMk/>
            <pc:sldMk cId="0" sldId="256"/>
            <ac:spMk id="7" creationId="{00000000-0000-0000-0000-000000000000}"/>
          </ac:spMkLst>
        </pc:spChg>
        <pc:spChg chg="mod">
          <ac:chgData name="Poppy Patel" userId="b5e8033a423efe45" providerId="LiveId" clId="{3C11DF2B-6205-4A62-A65A-FE92BA997B68}" dt="2025-09-08T16:30:00.866" v="533" actId="20577"/>
          <ac:spMkLst>
            <pc:docMk/>
            <pc:sldMk cId="0" sldId="256"/>
            <ac:spMk id="12" creationId="{00000000-0000-0000-0000-000000000000}"/>
          </ac:spMkLst>
        </pc:spChg>
        <pc:spChg chg="mod">
          <ac:chgData name="Poppy Patel" userId="b5e8033a423efe45" providerId="LiveId" clId="{3C11DF2B-6205-4A62-A65A-FE92BA997B68}" dt="2025-09-08T16:17:34.258" v="501" actId="1076"/>
          <ac:spMkLst>
            <pc:docMk/>
            <pc:sldMk cId="0" sldId="256"/>
            <ac:spMk id="17"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9994" y="1566011"/>
            <a:ext cx="3132455" cy="5634355"/>
          </a:xfrm>
          <a:custGeom>
            <a:avLst/>
            <a:gdLst/>
            <a:ahLst/>
            <a:cxnLst/>
            <a:rect l="l" t="t" r="r" b="b"/>
            <a:pathLst>
              <a:path w="3132454" h="5634355">
                <a:moveTo>
                  <a:pt x="3131997" y="0"/>
                </a:moveTo>
                <a:lnTo>
                  <a:pt x="0" y="0"/>
                </a:lnTo>
                <a:lnTo>
                  <a:pt x="0" y="5633999"/>
                </a:lnTo>
                <a:lnTo>
                  <a:pt x="3131997" y="5633999"/>
                </a:lnTo>
                <a:lnTo>
                  <a:pt x="3131997" y="0"/>
                </a:lnTo>
                <a:close/>
              </a:path>
            </a:pathLst>
          </a:custGeom>
          <a:solidFill>
            <a:srgbClr val="EBEBEE"/>
          </a:solidFill>
        </p:spPr>
        <p:txBody>
          <a:bodyPr wrap="square" lIns="0" tIns="0" rIns="0" bIns="0" rtlCol="0"/>
          <a:lstStyle/>
          <a:p>
            <a:endParaRPr/>
          </a:p>
        </p:txBody>
      </p:sp>
      <p:sp>
        <p:nvSpPr>
          <p:cNvPr id="17" name="bg object 17"/>
          <p:cNvSpPr/>
          <p:nvPr/>
        </p:nvSpPr>
        <p:spPr>
          <a:xfrm>
            <a:off x="3714356" y="1746008"/>
            <a:ext cx="1190625" cy="1438910"/>
          </a:xfrm>
          <a:custGeom>
            <a:avLst/>
            <a:gdLst/>
            <a:ahLst/>
            <a:cxnLst/>
            <a:rect l="l" t="t" r="r" b="b"/>
            <a:pathLst>
              <a:path w="1190625" h="1438910">
                <a:moveTo>
                  <a:pt x="0" y="1438516"/>
                </a:moveTo>
                <a:lnTo>
                  <a:pt x="1190345" y="1438516"/>
                </a:lnTo>
                <a:lnTo>
                  <a:pt x="1190345" y="0"/>
                </a:lnTo>
                <a:lnTo>
                  <a:pt x="0" y="0"/>
                </a:lnTo>
                <a:lnTo>
                  <a:pt x="0" y="1438516"/>
                </a:lnTo>
                <a:close/>
              </a:path>
            </a:pathLst>
          </a:custGeom>
          <a:ln w="6350">
            <a:solidFill>
              <a:srgbClr val="BCBEC0"/>
            </a:solidFill>
          </a:ln>
        </p:spPr>
        <p:txBody>
          <a:bodyPr wrap="square" lIns="0" tIns="0" rIns="0" bIns="0" rtlCol="0"/>
          <a:lstStyle/>
          <a:p>
            <a:endParaRPr/>
          </a:p>
        </p:txBody>
      </p:sp>
      <p:sp>
        <p:nvSpPr>
          <p:cNvPr id="18" name="bg object 18"/>
          <p:cNvSpPr/>
          <p:nvPr/>
        </p:nvSpPr>
        <p:spPr>
          <a:xfrm>
            <a:off x="5064353" y="1755000"/>
            <a:ext cx="1183005" cy="1428750"/>
          </a:xfrm>
          <a:custGeom>
            <a:avLst/>
            <a:gdLst/>
            <a:ahLst/>
            <a:cxnLst/>
            <a:rect l="l" t="t" r="r" b="b"/>
            <a:pathLst>
              <a:path w="1183004" h="1428750">
                <a:moveTo>
                  <a:pt x="0" y="1428254"/>
                </a:moveTo>
                <a:lnTo>
                  <a:pt x="1182687" y="1428254"/>
                </a:lnTo>
                <a:lnTo>
                  <a:pt x="1182687" y="0"/>
                </a:lnTo>
                <a:lnTo>
                  <a:pt x="0" y="0"/>
                </a:lnTo>
                <a:lnTo>
                  <a:pt x="0" y="1428254"/>
                </a:lnTo>
                <a:close/>
              </a:path>
            </a:pathLst>
          </a:custGeom>
          <a:ln w="6350">
            <a:solidFill>
              <a:srgbClr val="BCBEC0"/>
            </a:solidFill>
          </a:ln>
        </p:spPr>
        <p:txBody>
          <a:bodyPr wrap="square" lIns="0" tIns="0" rIns="0" bIns="0" rtlCol="0"/>
          <a:lstStyle/>
          <a:p>
            <a:endParaRPr/>
          </a:p>
        </p:txBody>
      </p:sp>
      <p:sp>
        <p:nvSpPr>
          <p:cNvPr id="19" name="bg object 19"/>
          <p:cNvSpPr/>
          <p:nvPr/>
        </p:nvSpPr>
        <p:spPr>
          <a:xfrm>
            <a:off x="3714356" y="5885700"/>
            <a:ext cx="2533015" cy="1316990"/>
          </a:xfrm>
          <a:custGeom>
            <a:avLst/>
            <a:gdLst/>
            <a:ahLst/>
            <a:cxnLst/>
            <a:rect l="l" t="t" r="r" b="b"/>
            <a:pathLst>
              <a:path w="2533015" h="1316990">
                <a:moveTo>
                  <a:pt x="0" y="1316850"/>
                </a:moveTo>
                <a:lnTo>
                  <a:pt x="2532684" y="1316850"/>
                </a:lnTo>
                <a:lnTo>
                  <a:pt x="2532684" y="0"/>
                </a:lnTo>
                <a:lnTo>
                  <a:pt x="0" y="0"/>
                </a:lnTo>
                <a:lnTo>
                  <a:pt x="0" y="1316850"/>
                </a:lnTo>
                <a:close/>
              </a:path>
            </a:pathLst>
          </a:custGeom>
          <a:ln w="6349">
            <a:solidFill>
              <a:srgbClr val="BCBEC0"/>
            </a:solidFill>
          </a:ln>
        </p:spPr>
        <p:txBody>
          <a:bodyPr wrap="square" lIns="0" tIns="0" rIns="0" bIns="0" rtlCol="0"/>
          <a:lstStyle/>
          <a:p>
            <a:endParaRPr/>
          </a:p>
        </p:txBody>
      </p:sp>
      <p:sp>
        <p:nvSpPr>
          <p:cNvPr id="20" name="bg object 20"/>
          <p:cNvSpPr/>
          <p:nvPr/>
        </p:nvSpPr>
        <p:spPr>
          <a:xfrm>
            <a:off x="3714356" y="3283749"/>
            <a:ext cx="2533015" cy="725805"/>
          </a:xfrm>
          <a:custGeom>
            <a:avLst/>
            <a:gdLst/>
            <a:ahLst/>
            <a:cxnLst/>
            <a:rect l="l" t="t" r="r" b="b"/>
            <a:pathLst>
              <a:path w="2533015" h="725804">
                <a:moveTo>
                  <a:pt x="0" y="725551"/>
                </a:moveTo>
                <a:lnTo>
                  <a:pt x="2532684" y="725551"/>
                </a:lnTo>
                <a:lnTo>
                  <a:pt x="2532684" y="0"/>
                </a:lnTo>
                <a:lnTo>
                  <a:pt x="0" y="0"/>
                </a:lnTo>
                <a:lnTo>
                  <a:pt x="0" y="725551"/>
                </a:lnTo>
                <a:close/>
              </a:path>
            </a:pathLst>
          </a:custGeom>
          <a:ln w="6349">
            <a:solidFill>
              <a:srgbClr val="BCBEC0"/>
            </a:solidFill>
          </a:ln>
        </p:spPr>
        <p:txBody>
          <a:bodyPr wrap="square" lIns="0" tIns="0" rIns="0" bIns="0" rtlCol="0"/>
          <a:lstStyle/>
          <a:p>
            <a:endParaRPr/>
          </a:p>
        </p:txBody>
      </p:sp>
      <p:pic>
        <p:nvPicPr>
          <p:cNvPr id="21" name="bg object 21"/>
          <p:cNvPicPr/>
          <p:nvPr/>
        </p:nvPicPr>
        <p:blipFill>
          <a:blip r:embed="rId7" cstate="print"/>
          <a:stretch>
            <a:fillRect/>
          </a:stretch>
        </p:blipFill>
        <p:spPr>
          <a:xfrm>
            <a:off x="6436614" y="5666409"/>
            <a:ext cx="3892207" cy="1533601"/>
          </a:xfrm>
          <a:prstGeom prst="rect">
            <a:avLst/>
          </a:prstGeom>
        </p:spPr>
      </p:pic>
      <p:sp>
        <p:nvSpPr>
          <p:cNvPr id="22" name="bg object 22"/>
          <p:cNvSpPr/>
          <p:nvPr/>
        </p:nvSpPr>
        <p:spPr>
          <a:xfrm>
            <a:off x="3714356" y="4105846"/>
            <a:ext cx="2533015" cy="1671320"/>
          </a:xfrm>
          <a:custGeom>
            <a:avLst/>
            <a:gdLst/>
            <a:ahLst/>
            <a:cxnLst/>
            <a:rect l="l" t="t" r="r" b="b"/>
            <a:pathLst>
              <a:path w="2533015" h="1671320">
                <a:moveTo>
                  <a:pt x="0" y="1671205"/>
                </a:moveTo>
                <a:lnTo>
                  <a:pt x="2532684" y="1671205"/>
                </a:lnTo>
                <a:lnTo>
                  <a:pt x="2532684" y="0"/>
                </a:lnTo>
                <a:lnTo>
                  <a:pt x="0" y="0"/>
                </a:lnTo>
                <a:lnTo>
                  <a:pt x="0" y="1671205"/>
                </a:lnTo>
                <a:close/>
              </a:path>
            </a:pathLst>
          </a:custGeom>
          <a:ln w="6349">
            <a:solidFill>
              <a:srgbClr val="BCBEC0"/>
            </a:solidFill>
          </a:ln>
        </p:spPr>
        <p:txBody>
          <a:bodyPr wrap="square" lIns="0" tIns="0" rIns="0" bIns="0" rtlCol="0"/>
          <a:lstStyle/>
          <a:p>
            <a:endParaRPr/>
          </a:p>
        </p:txBody>
      </p:sp>
      <p:sp>
        <p:nvSpPr>
          <p:cNvPr id="23" name="bg object 23"/>
          <p:cNvSpPr/>
          <p:nvPr/>
        </p:nvSpPr>
        <p:spPr>
          <a:xfrm>
            <a:off x="6430060" y="3529952"/>
            <a:ext cx="1190625" cy="2030730"/>
          </a:xfrm>
          <a:custGeom>
            <a:avLst/>
            <a:gdLst/>
            <a:ahLst/>
            <a:cxnLst/>
            <a:rect l="l" t="t" r="r" b="b"/>
            <a:pathLst>
              <a:path w="1190625" h="2030729">
                <a:moveTo>
                  <a:pt x="0" y="2030298"/>
                </a:moveTo>
                <a:lnTo>
                  <a:pt x="1190345" y="2030298"/>
                </a:lnTo>
                <a:lnTo>
                  <a:pt x="1190345" y="0"/>
                </a:lnTo>
                <a:lnTo>
                  <a:pt x="0" y="0"/>
                </a:lnTo>
                <a:lnTo>
                  <a:pt x="0" y="2030298"/>
                </a:lnTo>
                <a:close/>
              </a:path>
            </a:pathLst>
          </a:custGeom>
          <a:ln w="6350">
            <a:solidFill>
              <a:srgbClr val="BCBEC0"/>
            </a:solidFill>
          </a:ln>
        </p:spPr>
        <p:txBody>
          <a:bodyPr wrap="square" lIns="0" tIns="0" rIns="0" bIns="0" rtlCol="0"/>
          <a:lstStyle/>
          <a:p>
            <a:endParaRPr/>
          </a:p>
        </p:txBody>
      </p:sp>
      <p:sp>
        <p:nvSpPr>
          <p:cNvPr id="24" name="bg object 24"/>
          <p:cNvSpPr/>
          <p:nvPr/>
        </p:nvSpPr>
        <p:spPr>
          <a:xfrm>
            <a:off x="6424828" y="1749170"/>
            <a:ext cx="2540635" cy="1685289"/>
          </a:xfrm>
          <a:custGeom>
            <a:avLst/>
            <a:gdLst/>
            <a:ahLst/>
            <a:cxnLst/>
            <a:rect l="l" t="t" r="r" b="b"/>
            <a:pathLst>
              <a:path w="2540634" h="1685289">
                <a:moveTo>
                  <a:pt x="0" y="1684705"/>
                </a:moveTo>
                <a:lnTo>
                  <a:pt x="2540342" y="1684705"/>
                </a:lnTo>
                <a:lnTo>
                  <a:pt x="2540342" y="0"/>
                </a:lnTo>
                <a:lnTo>
                  <a:pt x="0" y="0"/>
                </a:lnTo>
                <a:lnTo>
                  <a:pt x="0" y="1684705"/>
                </a:lnTo>
                <a:close/>
              </a:path>
            </a:pathLst>
          </a:custGeom>
          <a:ln w="6350">
            <a:solidFill>
              <a:srgbClr val="BCBEC0"/>
            </a:solidFill>
          </a:ln>
        </p:spPr>
        <p:txBody>
          <a:bodyPr wrap="square" lIns="0" tIns="0" rIns="0" bIns="0" rtlCol="0"/>
          <a:lstStyle/>
          <a:p>
            <a:endParaRPr/>
          </a:p>
        </p:txBody>
      </p:sp>
      <p:sp>
        <p:nvSpPr>
          <p:cNvPr id="25" name="bg object 25"/>
          <p:cNvSpPr/>
          <p:nvPr/>
        </p:nvSpPr>
        <p:spPr>
          <a:xfrm>
            <a:off x="7780070" y="3529952"/>
            <a:ext cx="1190625" cy="2026285"/>
          </a:xfrm>
          <a:custGeom>
            <a:avLst/>
            <a:gdLst/>
            <a:ahLst/>
            <a:cxnLst/>
            <a:rect l="l" t="t" r="r" b="b"/>
            <a:pathLst>
              <a:path w="1190625" h="2026285">
                <a:moveTo>
                  <a:pt x="0" y="2025700"/>
                </a:moveTo>
                <a:lnTo>
                  <a:pt x="1190345" y="2025700"/>
                </a:lnTo>
                <a:lnTo>
                  <a:pt x="1190345" y="0"/>
                </a:lnTo>
                <a:lnTo>
                  <a:pt x="0" y="0"/>
                </a:lnTo>
                <a:lnTo>
                  <a:pt x="0" y="2025700"/>
                </a:lnTo>
                <a:close/>
              </a:path>
            </a:pathLst>
          </a:custGeom>
          <a:ln w="6350">
            <a:solidFill>
              <a:srgbClr val="BCBEC0"/>
            </a:solidFill>
          </a:ln>
        </p:spPr>
        <p:txBody>
          <a:bodyPr wrap="square" lIns="0" tIns="0" rIns="0" bIns="0" rtlCol="0"/>
          <a:lstStyle/>
          <a:p>
            <a:endParaRPr/>
          </a:p>
        </p:txBody>
      </p:sp>
      <p:sp>
        <p:nvSpPr>
          <p:cNvPr id="26" name="bg object 26"/>
          <p:cNvSpPr/>
          <p:nvPr/>
        </p:nvSpPr>
        <p:spPr>
          <a:xfrm>
            <a:off x="359994" y="359994"/>
            <a:ext cx="5715000" cy="1206500"/>
          </a:xfrm>
          <a:custGeom>
            <a:avLst/>
            <a:gdLst/>
            <a:ahLst/>
            <a:cxnLst/>
            <a:rect l="l" t="t" r="r" b="b"/>
            <a:pathLst>
              <a:path w="5715000" h="1206500">
                <a:moveTo>
                  <a:pt x="5715000" y="0"/>
                </a:moveTo>
                <a:lnTo>
                  <a:pt x="0" y="0"/>
                </a:lnTo>
                <a:lnTo>
                  <a:pt x="0" y="1206004"/>
                </a:lnTo>
                <a:lnTo>
                  <a:pt x="5715000" y="1206004"/>
                </a:lnTo>
                <a:lnTo>
                  <a:pt x="5715000" y="0"/>
                </a:lnTo>
                <a:close/>
              </a:path>
            </a:pathLst>
          </a:custGeom>
          <a:solidFill>
            <a:srgbClr val="EB5750"/>
          </a:solidFill>
        </p:spPr>
        <p:txBody>
          <a:bodyPr wrap="square" lIns="0" tIns="0" rIns="0" bIns="0" rtlCol="0"/>
          <a:lstStyle/>
          <a:p>
            <a:endParaRPr/>
          </a:p>
        </p:txBody>
      </p:sp>
      <p:sp>
        <p:nvSpPr>
          <p:cNvPr id="2" name="Holder 2"/>
          <p:cNvSpPr>
            <a:spLocks noGrp="1"/>
          </p:cNvSpPr>
          <p:nvPr>
            <p:ph type="title"/>
          </p:nvPr>
        </p:nvSpPr>
        <p:spPr>
          <a:xfrm>
            <a:off x="563299" y="501482"/>
            <a:ext cx="9566800" cy="83439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G_9AjuVVzJ0"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3299" y="501482"/>
            <a:ext cx="4304665" cy="834390"/>
          </a:xfrm>
          <a:prstGeom prst="rect">
            <a:avLst/>
          </a:prstGeom>
        </p:spPr>
        <p:txBody>
          <a:bodyPr vert="horz" wrap="square" lIns="0" tIns="142240" rIns="0" bIns="0" rtlCol="0">
            <a:spAutoFit/>
          </a:bodyPr>
          <a:lstStyle/>
          <a:p>
            <a:pPr marL="12700">
              <a:lnSpc>
                <a:spcPct val="100000"/>
              </a:lnSpc>
              <a:spcBef>
                <a:spcPts val="1120"/>
              </a:spcBef>
            </a:pPr>
            <a:r>
              <a:rPr dirty="0"/>
              <a:t>Tech</a:t>
            </a:r>
            <a:r>
              <a:rPr spc="55" dirty="0"/>
              <a:t> </a:t>
            </a:r>
            <a:r>
              <a:rPr dirty="0"/>
              <a:t>for</a:t>
            </a:r>
            <a:r>
              <a:rPr spc="55" dirty="0"/>
              <a:t> </a:t>
            </a:r>
            <a:r>
              <a:rPr dirty="0"/>
              <a:t>Education</a:t>
            </a:r>
            <a:r>
              <a:rPr spc="55" dirty="0"/>
              <a:t> </a:t>
            </a:r>
            <a:r>
              <a:rPr dirty="0"/>
              <a:t>(</a:t>
            </a:r>
            <a:r>
              <a:rPr lang="en-US" dirty="0"/>
              <a:t>Full</a:t>
            </a:r>
            <a:r>
              <a:rPr spc="55" dirty="0"/>
              <a:t> </a:t>
            </a:r>
            <a:r>
              <a:rPr spc="-10" dirty="0"/>
              <a:t>Tech)</a:t>
            </a:r>
          </a:p>
          <a:p>
            <a:pPr marL="12700" marR="5080">
              <a:lnSpc>
                <a:spcPct val="108300"/>
              </a:lnSpc>
              <a:spcBef>
                <a:spcPts val="409"/>
              </a:spcBef>
            </a:pPr>
            <a:r>
              <a:rPr sz="1000" dirty="0"/>
              <a:t>To understand how technology is used for education and </a:t>
            </a:r>
            <a:r>
              <a:rPr sz="1000" spc="-10" dirty="0"/>
              <a:t>broaden</a:t>
            </a:r>
            <a:r>
              <a:rPr sz="1000" spc="500" dirty="0"/>
              <a:t> </a:t>
            </a:r>
            <a:r>
              <a:rPr sz="1000" dirty="0"/>
              <a:t>my knowledge of careers available in this </a:t>
            </a:r>
            <a:r>
              <a:rPr sz="1000" spc="-10" dirty="0"/>
              <a:t>field.</a:t>
            </a:r>
            <a:endParaRPr sz="1000" dirty="0"/>
          </a:p>
        </p:txBody>
      </p:sp>
      <p:sp>
        <p:nvSpPr>
          <p:cNvPr id="3" name="object 3"/>
          <p:cNvSpPr txBox="1"/>
          <p:nvPr/>
        </p:nvSpPr>
        <p:spPr>
          <a:xfrm>
            <a:off x="563299" y="1760305"/>
            <a:ext cx="2695575" cy="757451"/>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RESOURCES </a:t>
            </a:r>
            <a:r>
              <a:rPr sz="800" b="1" spc="-10" dirty="0">
                <a:solidFill>
                  <a:srgbClr val="231F20"/>
                </a:solidFill>
                <a:latin typeface="Poppins"/>
                <a:cs typeface="Poppins"/>
              </a:rPr>
              <a:t>NEEDED</a:t>
            </a:r>
            <a:endParaRPr sz="800" dirty="0">
              <a:latin typeface="Poppins"/>
              <a:cs typeface="Poppins"/>
            </a:endParaRPr>
          </a:p>
          <a:p>
            <a:pPr marL="76200" marR="5715" indent="-63500" algn="l">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Mirroring</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Device (Apple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TV) or cable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demonstrate </a:t>
            </a:r>
            <a:r>
              <a:rPr sz="800" spc="-20" dirty="0">
                <a:solidFill>
                  <a:srgbClr val="231F20"/>
                </a:solidFill>
                <a:latin typeface="Arial" panose="020B0604020202020204" pitchFamily="34" charset="0"/>
                <a:cs typeface="Arial" panose="020B0604020202020204" pitchFamily="34" charset="0"/>
              </a:rPr>
              <a:t>apps</a:t>
            </a:r>
            <a:endParaRPr lang="en-US" sz="800" spc="-20" dirty="0">
              <a:solidFill>
                <a:srgbClr val="231F20"/>
              </a:solidFill>
              <a:latin typeface="Arial" panose="020B0604020202020204" pitchFamily="34" charset="0"/>
              <a:cs typeface="Arial" panose="020B0604020202020204" pitchFamily="34" charset="0"/>
            </a:endParaRPr>
          </a:p>
          <a:p>
            <a:pPr marL="76200" marR="5715" indent="-63500" algn="l">
              <a:lnSpc>
                <a:spcPct val="104200"/>
              </a:lnSpc>
              <a:spcBef>
                <a:spcPts val="285"/>
              </a:spcBef>
              <a:buChar char="•"/>
              <a:tabLst>
                <a:tab pos="76835" algn="l"/>
              </a:tabLst>
            </a:pPr>
            <a:r>
              <a:rPr sz="800" spc="-2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AR compatible</a:t>
            </a:r>
            <a:r>
              <a:rPr lang="en-US" sz="800" dirty="0">
                <a:solidFill>
                  <a:srgbClr val="231F20"/>
                </a:solidFill>
                <a:latin typeface="Arial" panose="020B0604020202020204" pitchFamily="34" charset="0"/>
                <a:cs typeface="Arial" panose="020B0604020202020204" pitchFamily="34" charset="0"/>
              </a:rPr>
              <a:t> iPads/</a:t>
            </a:r>
            <a:r>
              <a:rPr sz="800" dirty="0">
                <a:solidFill>
                  <a:srgbClr val="231F20"/>
                </a:solidFill>
                <a:latin typeface="Arial" panose="020B0604020202020204" pitchFamily="34" charset="0"/>
                <a:cs typeface="Arial" panose="020B0604020202020204" pitchFamily="34" charset="0"/>
              </a:rPr>
              <a:t>tablet</a:t>
            </a:r>
            <a:r>
              <a:rPr lang="en-US" sz="800" dirty="0">
                <a:solidFill>
                  <a:srgbClr val="231F20"/>
                </a:solidFill>
                <a:latin typeface="Arial" panose="020B0604020202020204" pitchFamily="34" charset="0"/>
                <a:cs typeface="Arial" panose="020B0604020202020204" pitchFamily="34" charset="0"/>
              </a:rPr>
              <a:t>s</a:t>
            </a:r>
            <a:r>
              <a:rPr sz="800"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or personal phones in small groups so the students can investigate the apps themselves</a:t>
            </a:r>
            <a:r>
              <a:rPr sz="800" dirty="0">
                <a:solidFill>
                  <a:srgbClr val="231F20"/>
                </a:solidFill>
                <a:latin typeface="Arial" panose="020B0604020202020204" pitchFamily="34" charset="0"/>
                <a:cs typeface="Arial" panose="020B0604020202020204" pitchFamily="34" charset="0"/>
              </a:rPr>
              <a:t> (Note: There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is a small </a:t>
            </a:r>
            <a:r>
              <a:rPr sz="800" spc="-20" dirty="0">
                <a:solidFill>
                  <a:srgbClr val="231F20"/>
                </a:solidFill>
                <a:latin typeface="Arial" panose="020B0604020202020204" pitchFamily="34" charset="0"/>
                <a:cs typeface="Arial" panose="020B0604020202020204" pitchFamily="34" charset="0"/>
              </a:rPr>
              <a:t>cost </a:t>
            </a:r>
            <a:r>
              <a:rPr sz="800" dirty="0">
                <a:solidFill>
                  <a:srgbClr val="231F20"/>
                </a:solidFill>
                <a:latin typeface="Arial" panose="020B0604020202020204" pitchFamily="34" charset="0"/>
                <a:cs typeface="Arial" panose="020B0604020202020204" pitchFamily="34" charset="0"/>
              </a:rPr>
              <a:t>for </a:t>
            </a:r>
            <a:r>
              <a:rPr sz="800" spc="-10" dirty="0" err="1">
                <a:solidFill>
                  <a:srgbClr val="231F20"/>
                </a:solidFill>
                <a:latin typeface="Arial" panose="020B0604020202020204" pitchFamily="34" charset="0"/>
                <a:cs typeface="Arial" panose="020B0604020202020204" pitchFamily="34" charset="0"/>
              </a:rPr>
              <a:t>Froggipedia</a:t>
            </a:r>
            <a:r>
              <a:rPr sz="800" spc="-10" dirty="0">
                <a:solidFill>
                  <a:srgbClr val="231F20"/>
                </a:solidFill>
                <a:latin typeface="Arial" panose="020B0604020202020204" pitchFamily="34" charset="0"/>
                <a:cs typeface="Arial" panose="020B0604020202020204" pitchFamily="34" charset="0"/>
              </a:rPr>
              <a:t>)</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63299" y="2609853"/>
            <a:ext cx="1495425" cy="351790"/>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SUGGESTED</a:t>
            </a:r>
            <a:r>
              <a:rPr sz="800" b="1" spc="-10" dirty="0">
                <a:solidFill>
                  <a:srgbClr val="231F20"/>
                </a:solidFill>
                <a:latin typeface="Poppins"/>
                <a:cs typeface="Poppins"/>
              </a:rPr>
              <a:t> </a:t>
            </a:r>
            <a:r>
              <a:rPr sz="800" b="1" dirty="0">
                <a:solidFill>
                  <a:srgbClr val="231F20"/>
                </a:solidFill>
                <a:latin typeface="Poppins"/>
                <a:cs typeface="Poppins"/>
              </a:rPr>
              <a:t>TIME FOR </a:t>
            </a:r>
            <a:r>
              <a:rPr sz="800" b="1" spc="-10" dirty="0">
                <a:solidFill>
                  <a:srgbClr val="231F20"/>
                </a:solidFill>
                <a:latin typeface="Poppins"/>
                <a:cs typeface="Poppins"/>
              </a:rPr>
              <a:t>LESSON</a:t>
            </a:r>
            <a:endParaRPr sz="800" dirty="0">
              <a:latin typeface="Poppins"/>
              <a:cs typeface="Poppins"/>
            </a:endParaRPr>
          </a:p>
          <a:p>
            <a:pPr marL="76200" indent="-64135" algn="l">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2 </a:t>
            </a:r>
            <a:r>
              <a:rPr sz="800" spc="-1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3299" y="3053975"/>
            <a:ext cx="1909445" cy="351790"/>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SUGGESTED </a:t>
            </a:r>
            <a:r>
              <a:rPr sz="800" b="1" spc="-10" dirty="0">
                <a:solidFill>
                  <a:srgbClr val="231F20"/>
                </a:solidFill>
                <a:latin typeface="Poppins"/>
                <a:cs typeface="Poppins"/>
              </a:rPr>
              <a:t>VENUE</a:t>
            </a:r>
            <a:endParaRPr sz="800" dirty="0">
              <a:latin typeface="Poppins"/>
              <a:cs typeface="Poppins"/>
            </a:endParaRPr>
          </a:p>
          <a:p>
            <a:pPr marL="76200" indent="-64135" algn="l">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Suite/Classroom</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with</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laptops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63299" y="3511175"/>
            <a:ext cx="2764790" cy="998735"/>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PREPARATION </a:t>
            </a:r>
            <a:r>
              <a:rPr sz="800" b="1" spc="-10" dirty="0">
                <a:solidFill>
                  <a:srgbClr val="231F20"/>
                </a:solidFill>
                <a:latin typeface="Poppins"/>
                <a:cs typeface="Poppins"/>
              </a:rPr>
              <a:t>NEEDED</a:t>
            </a:r>
            <a:endParaRPr lang="en-GB" sz="800" b="1" spc="-10" dirty="0">
              <a:solidFill>
                <a:srgbClr val="231F20"/>
              </a:solidFill>
              <a:latin typeface="Poppins"/>
              <a:cs typeface="Poppins"/>
            </a:endParaRPr>
          </a:p>
          <a:p>
            <a:pPr marL="76200" indent="-64135" algn="l">
              <a:spcBef>
                <a:spcPts val="325"/>
              </a:spcBef>
              <a:buFontTx/>
              <a:buChar char="•"/>
              <a:tabLst>
                <a:tab pos="76835" algn="l"/>
              </a:tabLst>
            </a:pPr>
            <a:r>
              <a:rPr lang="en-US" sz="800" dirty="0">
                <a:solidFill>
                  <a:srgbClr val="231F20"/>
                </a:solidFill>
                <a:latin typeface="Arial" panose="020B0604020202020204" pitchFamily="34" charset="0"/>
                <a:cs typeface="Arial" panose="020B0604020202020204" pitchFamily="34" charset="0"/>
              </a:rPr>
              <a:t>Load </a:t>
            </a:r>
            <a:r>
              <a:rPr lang="en-US" sz="800" dirty="0" err="1">
                <a:solidFill>
                  <a:srgbClr val="231F20"/>
                </a:solidFill>
                <a:latin typeface="Arial" panose="020B0604020202020204" pitchFamily="34" charset="0"/>
                <a:cs typeface="Arial" panose="020B0604020202020204" pitchFamily="34" charset="0"/>
              </a:rPr>
              <a:t>Jigspace</a:t>
            </a:r>
            <a:r>
              <a:rPr lang="en-US" sz="800" dirty="0">
                <a:solidFill>
                  <a:srgbClr val="231F20"/>
                </a:solidFill>
                <a:latin typeface="Arial" panose="020B0604020202020204" pitchFamily="34" charset="0"/>
                <a:cs typeface="Arial" panose="020B0604020202020204" pitchFamily="34" charset="0"/>
              </a:rPr>
              <a:t>, </a:t>
            </a:r>
            <a:r>
              <a:rPr lang="en-US" sz="800" dirty="0" err="1">
                <a:solidFill>
                  <a:srgbClr val="231F20"/>
                </a:solidFill>
                <a:latin typeface="Arial" panose="020B0604020202020204" pitchFamily="34" charset="0"/>
                <a:cs typeface="Arial" panose="020B0604020202020204" pitchFamily="34" charset="0"/>
              </a:rPr>
              <a:t>ChatterPix</a:t>
            </a:r>
            <a:r>
              <a:rPr lang="en-US" sz="800" dirty="0">
                <a:solidFill>
                  <a:srgbClr val="231F20"/>
                </a:solidFill>
                <a:latin typeface="Arial" panose="020B0604020202020204" pitchFamily="34" charset="0"/>
                <a:cs typeface="Arial" panose="020B0604020202020204" pitchFamily="34" charset="0"/>
              </a:rPr>
              <a:t> and </a:t>
            </a:r>
            <a:r>
              <a:rPr lang="en-US" sz="800" dirty="0" err="1">
                <a:solidFill>
                  <a:srgbClr val="231F20"/>
                </a:solidFill>
                <a:latin typeface="Arial" panose="020B0604020202020204" pitchFamily="34" charset="0"/>
                <a:cs typeface="Arial" panose="020B0604020202020204" pitchFamily="34" charset="0"/>
              </a:rPr>
              <a:t>Froggipedia</a:t>
            </a:r>
            <a:r>
              <a:rPr lang="en-US" sz="800" dirty="0">
                <a:solidFill>
                  <a:srgbClr val="231F20"/>
                </a:solidFill>
                <a:latin typeface="Arial" panose="020B0604020202020204" pitchFamily="34" charset="0"/>
                <a:cs typeface="Arial" panose="020B0604020202020204" pitchFamily="34" charset="0"/>
              </a:rPr>
              <a:t> onto tablets/iPads (Note: There</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is a small </a:t>
            </a:r>
            <a:r>
              <a:rPr lang="en-US" sz="800" spc="-20" dirty="0">
                <a:solidFill>
                  <a:srgbClr val="231F20"/>
                </a:solidFill>
                <a:latin typeface="Arial" panose="020B0604020202020204" pitchFamily="34" charset="0"/>
                <a:cs typeface="Arial" panose="020B0604020202020204" pitchFamily="34" charset="0"/>
              </a:rPr>
              <a:t>cost </a:t>
            </a:r>
            <a:r>
              <a:rPr lang="en-US" sz="800" dirty="0">
                <a:solidFill>
                  <a:srgbClr val="231F20"/>
                </a:solidFill>
                <a:latin typeface="Arial" panose="020B0604020202020204" pitchFamily="34" charset="0"/>
                <a:cs typeface="Arial" panose="020B0604020202020204" pitchFamily="34" charset="0"/>
              </a:rPr>
              <a:t>for </a:t>
            </a:r>
            <a:r>
              <a:rPr lang="en-US" sz="800" spc="-10" dirty="0" err="1">
                <a:solidFill>
                  <a:srgbClr val="231F20"/>
                </a:solidFill>
                <a:latin typeface="Arial" panose="020B0604020202020204" pitchFamily="34" charset="0"/>
                <a:cs typeface="Arial" panose="020B0604020202020204" pitchFamily="34" charset="0"/>
              </a:rPr>
              <a:t>Froggipedia</a:t>
            </a:r>
            <a:r>
              <a:rPr lang="en-US" sz="800" spc="-10" dirty="0">
                <a:solidFill>
                  <a:srgbClr val="231F20"/>
                </a:solidFill>
                <a:latin typeface="Arial" panose="020B0604020202020204" pitchFamily="34" charset="0"/>
                <a:cs typeface="Arial" panose="020B0604020202020204" pitchFamily="34" charset="0"/>
              </a:rPr>
              <a:t> so you could show this through one device)</a:t>
            </a:r>
            <a:endParaRPr lang="en-US" sz="800" dirty="0">
              <a:latin typeface="Arial" panose="020B0604020202020204" pitchFamily="34" charset="0"/>
              <a:cs typeface="Arial" panose="020B0604020202020204" pitchFamily="34" charset="0"/>
            </a:endParaRPr>
          </a:p>
          <a:p>
            <a:pPr marL="76200" marR="141605" indent="-63500" algn="l">
              <a:lnSpc>
                <a:spcPct val="104200"/>
              </a:lnSpc>
              <a:spcBef>
                <a:spcPts val="285"/>
              </a:spcBef>
              <a:buChar char="•"/>
              <a:tabLst>
                <a:tab pos="76835" algn="l"/>
              </a:tabLst>
            </a:pPr>
            <a:r>
              <a:rPr lang="en-US" sz="800" dirty="0">
                <a:solidFill>
                  <a:srgbClr val="231F20"/>
                </a:solidFill>
                <a:latin typeface="Arial" panose="020B0604020202020204" pitchFamily="34" charset="0"/>
                <a:cs typeface="Arial" panose="020B0604020202020204" pitchFamily="34" charset="0"/>
              </a:rPr>
              <a:t>Choose</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a selection of</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names of past</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or present </a:t>
            </a:r>
            <a:r>
              <a:rPr lang="en-US" sz="800" spc="-10" dirty="0">
                <a:solidFill>
                  <a:srgbClr val="231F20"/>
                </a:solidFill>
                <a:latin typeface="Arial" panose="020B0604020202020204" pitchFamily="34" charset="0"/>
                <a:cs typeface="Arial" panose="020B0604020202020204" pitchFamily="34" charset="0"/>
              </a:rPr>
              <a:t>workers </a:t>
            </a:r>
            <a:r>
              <a:rPr lang="en-US" sz="800" dirty="0">
                <a:solidFill>
                  <a:srgbClr val="231F20"/>
                </a:solidFill>
                <a:latin typeface="Arial" panose="020B0604020202020204" pitchFamily="34" charset="0"/>
                <a:cs typeface="Arial" panose="020B0604020202020204" pitchFamily="34" charset="0"/>
              </a:rPr>
              <a:t>in</a:t>
            </a:r>
            <a:r>
              <a:rPr lang="en-US" sz="800" spc="-1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tech who you</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believe would interest</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your class or </a:t>
            </a:r>
            <a:r>
              <a:rPr lang="en-US" sz="800" spc="-25" dirty="0">
                <a:solidFill>
                  <a:srgbClr val="231F20"/>
                </a:solidFill>
                <a:latin typeface="Arial" panose="020B0604020202020204" pitchFamily="34" charset="0"/>
                <a:cs typeface="Arial" panose="020B0604020202020204" pitchFamily="34" charset="0"/>
              </a:rPr>
              <a:t>use</a:t>
            </a:r>
            <a:r>
              <a:rPr lang="en-US" sz="800" dirty="0">
                <a:solidFill>
                  <a:srgbClr val="231F20"/>
                </a:solidFill>
                <a:latin typeface="Arial" panose="020B0604020202020204" pitchFamily="34" charset="0"/>
                <a:cs typeface="Arial" panose="020B0604020202020204" pitchFamily="34" charset="0"/>
              </a:rPr>
              <a:t> the ones on the </a:t>
            </a:r>
            <a:r>
              <a:rPr lang="en-US" sz="800" spc="-10" dirty="0">
                <a:solidFill>
                  <a:srgbClr val="231F20"/>
                </a:solidFill>
                <a:latin typeface="Arial" panose="020B0604020202020204" pitchFamily="34" charset="0"/>
                <a:cs typeface="Arial" panose="020B0604020202020204" pitchFamily="34" charset="0"/>
              </a:rPr>
              <a:t>presentation</a:t>
            </a:r>
            <a:endParaRPr lang="en-US" sz="800" dirty="0">
              <a:latin typeface="Arial" panose="020B0604020202020204" pitchFamily="34" charset="0"/>
              <a:cs typeface="Arial" panose="020B0604020202020204" pitchFamily="34" charset="0"/>
            </a:endParaRPr>
          </a:p>
        </p:txBody>
      </p:sp>
      <p:sp>
        <p:nvSpPr>
          <p:cNvPr id="7" name="object 7"/>
          <p:cNvSpPr txBox="1"/>
          <p:nvPr/>
        </p:nvSpPr>
        <p:spPr>
          <a:xfrm>
            <a:off x="538506" y="4642485"/>
            <a:ext cx="2755900" cy="1348740"/>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NATIONAL CURRICULUM </a:t>
            </a:r>
            <a:r>
              <a:rPr sz="800" b="1" spc="-10" dirty="0">
                <a:solidFill>
                  <a:srgbClr val="231F20"/>
                </a:solidFill>
                <a:latin typeface="Poppins"/>
                <a:cs typeface="Poppins"/>
              </a:rPr>
              <a:t>LINKS</a:t>
            </a:r>
            <a:endParaRPr sz="800" dirty="0">
              <a:latin typeface="Poppins"/>
              <a:cs typeface="Poppins"/>
            </a:endParaRPr>
          </a:p>
          <a:p>
            <a:pPr marL="12700" marR="529590" algn="l">
              <a:lnSpc>
                <a:spcPct val="104200"/>
              </a:lnSpc>
              <a:spcBef>
                <a:spcPts val="285"/>
              </a:spcBef>
            </a:pPr>
            <a:r>
              <a:rPr sz="800" b="1" dirty="0">
                <a:solidFill>
                  <a:srgbClr val="231F20"/>
                </a:solidFill>
                <a:latin typeface="Arial" panose="020B0604020202020204" pitchFamily="34" charset="0"/>
                <a:cs typeface="Arial" panose="020B0604020202020204" pitchFamily="34" charset="0"/>
              </a:rPr>
              <a:t>Computing</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Pupils</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are</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responsible, competent, </a:t>
            </a:r>
            <a:r>
              <a:rPr sz="800" dirty="0">
                <a:solidFill>
                  <a:srgbClr val="231F20"/>
                </a:solidFill>
                <a:latin typeface="Arial" panose="020B0604020202020204" pitchFamily="34" charset="0"/>
                <a:cs typeface="Arial" panose="020B0604020202020204" pitchFamily="34" charset="0"/>
              </a:rPr>
              <a:t>confident</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creative</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users</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of</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information</a:t>
            </a:r>
            <a:r>
              <a:rPr sz="800" spc="-3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and</a:t>
            </a:r>
            <a:r>
              <a:rPr sz="800" spc="-10" dirty="0">
                <a:solidFill>
                  <a:srgbClr val="231F20"/>
                </a:solidFill>
                <a:latin typeface="Arial" panose="020B0604020202020204" pitchFamily="34" charset="0"/>
                <a:cs typeface="Arial" panose="020B0604020202020204" pitchFamily="34" charset="0"/>
              </a:rPr>
              <a:t> communication</a:t>
            </a:r>
            <a:r>
              <a:rPr sz="800" spc="7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12700" marR="618490" algn="l">
              <a:lnSpc>
                <a:spcPct val="104200"/>
              </a:lnSpc>
              <a:spcBef>
                <a:spcPts val="284"/>
              </a:spcBef>
            </a:pPr>
            <a:r>
              <a:rPr sz="800" b="1" dirty="0">
                <a:solidFill>
                  <a:srgbClr val="231F20"/>
                </a:solidFill>
                <a:latin typeface="Arial" panose="020B0604020202020204" pitchFamily="34" charset="0"/>
                <a:cs typeface="Arial" panose="020B0604020202020204" pitchFamily="34" charset="0"/>
              </a:rPr>
              <a:t>Design</a:t>
            </a:r>
            <a:r>
              <a:rPr sz="800" b="1" spc="-1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and</a:t>
            </a:r>
            <a:r>
              <a:rPr sz="800" b="1" spc="-1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Investigate</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new</a:t>
            </a:r>
            <a:r>
              <a:rPr sz="800" spc="-1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and</a:t>
            </a:r>
            <a:r>
              <a:rPr sz="800" dirty="0">
                <a:solidFill>
                  <a:srgbClr val="231F20"/>
                </a:solidFill>
                <a:latin typeface="Arial" panose="020B0604020202020204" pitchFamily="34" charset="0"/>
                <a:cs typeface="Arial" panose="020B0604020202020204" pitchFamily="34" charset="0"/>
              </a:rPr>
              <a:t> emerging</a:t>
            </a:r>
            <a:r>
              <a:rPr sz="800" spc="-2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technologies</a:t>
            </a:r>
            <a:endParaRPr sz="800" dirty="0">
              <a:latin typeface="Arial" panose="020B0604020202020204" pitchFamily="34" charset="0"/>
              <a:cs typeface="Arial" panose="020B0604020202020204" pitchFamily="34" charset="0"/>
            </a:endParaRPr>
          </a:p>
          <a:p>
            <a:pPr marL="12700" marR="5080" algn="l">
              <a:lnSpc>
                <a:spcPct val="104200"/>
              </a:lnSpc>
              <a:spcBef>
                <a:spcPts val="280"/>
              </a:spcBef>
            </a:pPr>
            <a:r>
              <a:rPr sz="800" b="1" dirty="0">
                <a:solidFill>
                  <a:srgbClr val="231F20"/>
                </a:solidFill>
                <a:latin typeface="Arial" panose="020B0604020202020204" pitchFamily="34" charset="0"/>
                <a:cs typeface="Arial" panose="020B0604020202020204" pitchFamily="34" charset="0"/>
              </a:rPr>
              <a:t>Spoken</a:t>
            </a:r>
            <a:r>
              <a:rPr sz="800" b="1" spc="-10" dirty="0">
                <a:solidFill>
                  <a:srgbClr val="231F20"/>
                </a:solidFill>
                <a:latin typeface="Arial" panose="020B0604020202020204" pitchFamily="34" charset="0"/>
                <a:cs typeface="Arial" panose="020B0604020202020204" pitchFamily="34" charset="0"/>
              </a:rPr>
              <a:t> English</a:t>
            </a:r>
            <a:r>
              <a:rPr sz="800" b="1"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Giving</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short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speeches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10" dirty="0">
                <a:solidFill>
                  <a:srgbClr val="231F20"/>
                </a:solidFill>
                <a:latin typeface="Arial" panose="020B0604020202020204" pitchFamily="34" charset="0"/>
                <a:cs typeface="Arial" panose="020B0604020202020204" pitchFamily="34" charset="0"/>
              </a:rPr>
              <a:t> presentations, </a:t>
            </a:r>
            <a:r>
              <a:rPr sz="800" dirty="0">
                <a:solidFill>
                  <a:srgbClr val="231F20"/>
                </a:solidFill>
                <a:latin typeface="Arial" panose="020B0604020202020204" pitchFamily="34" charset="0"/>
                <a:cs typeface="Arial" panose="020B0604020202020204" pitchFamily="34" charset="0"/>
              </a:rPr>
              <a:t>expressing</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their own</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ideas and keeping</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the </a:t>
            </a:r>
            <a:r>
              <a:rPr sz="800" spc="-20" dirty="0">
                <a:solidFill>
                  <a:srgbClr val="231F20"/>
                </a:solidFill>
                <a:latin typeface="Arial" panose="020B0604020202020204" pitchFamily="34" charset="0"/>
                <a:cs typeface="Arial" panose="020B0604020202020204" pitchFamily="34" charset="0"/>
              </a:rPr>
              <a:t>point</a:t>
            </a:r>
            <a:endParaRPr sz="800" dirty="0">
              <a:latin typeface="Arial" panose="020B0604020202020204" pitchFamily="34" charset="0"/>
              <a:cs typeface="Arial" panose="020B0604020202020204" pitchFamily="34" charset="0"/>
            </a:endParaRPr>
          </a:p>
          <a:p>
            <a:pPr marL="12700" algn="l">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Science</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 Biology (animal </a:t>
            </a:r>
            <a:r>
              <a:rPr sz="800" spc="-10" dirty="0">
                <a:solidFill>
                  <a:srgbClr val="231F20"/>
                </a:solidFill>
                <a:latin typeface="Arial" panose="020B0604020202020204" pitchFamily="34" charset="0"/>
                <a:cs typeface="Arial" panose="020B0604020202020204" pitchFamily="34" charset="0"/>
              </a:rPr>
              <a:t>anatomy)</a:t>
            </a:r>
            <a:endParaRPr sz="800" dirty="0">
              <a:latin typeface="Arial" panose="020B0604020202020204" pitchFamily="34" charset="0"/>
              <a:cs typeface="Arial" panose="020B0604020202020204" pitchFamily="34" charset="0"/>
            </a:endParaRPr>
          </a:p>
        </p:txBody>
      </p:sp>
      <p:pic>
        <p:nvPicPr>
          <p:cNvPr id="8" name="object 8"/>
          <p:cNvPicPr/>
          <p:nvPr/>
        </p:nvPicPr>
        <p:blipFill>
          <a:blip r:embed="rId2" cstate="print"/>
          <a:stretch>
            <a:fillRect/>
          </a:stretch>
        </p:blipFill>
        <p:spPr>
          <a:xfrm>
            <a:off x="6074994" y="359994"/>
            <a:ext cx="4257001" cy="1206017"/>
          </a:xfrm>
          <a:prstGeom prst="rect">
            <a:avLst/>
          </a:prstGeom>
        </p:spPr>
      </p:pic>
      <p:sp>
        <p:nvSpPr>
          <p:cNvPr id="9" name="object 9"/>
          <p:cNvSpPr txBox="1"/>
          <p:nvPr/>
        </p:nvSpPr>
        <p:spPr>
          <a:xfrm>
            <a:off x="3779999" y="1754257"/>
            <a:ext cx="116839"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1</a:t>
            </a:r>
            <a:endParaRPr sz="2300">
              <a:latin typeface="Poppins"/>
              <a:cs typeface="Poppins"/>
            </a:endParaRPr>
          </a:p>
        </p:txBody>
      </p:sp>
      <p:sp>
        <p:nvSpPr>
          <p:cNvPr id="10" name="object 10"/>
          <p:cNvSpPr txBox="1"/>
          <p:nvPr/>
        </p:nvSpPr>
        <p:spPr>
          <a:xfrm>
            <a:off x="3779999" y="2059057"/>
            <a:ext cx="1056640" cy="1025525"/>
          </a:xfrm>
          <a:prstGeom prst="rect">
            <a:avLst/>
          </a:prstGeom>
        </p:spPr>
        <p:txBody>
          <a:bodyPr vert="horz" wrap="square" lIns="0" tIns="17780" rIns="0" bIns="0" rtlCol="0">
            <a:spAutoFit/>
          </a:bodyPr>
          <a:lstStyle/>
          <a:p>
            <a:pPr marR="300355"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How</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is tech used </a:t>
            </a:r>
            <a:r>
              <a:rPr sz="600" b="1" spc="-25" dirty="0">
                <a:solidFill>
                  <a:srgbClr val="231F20"/>
                </a:solidFill>
                <a:latin typeface="Arial" panose="020B0604020202020204" pitchFamily="34" charset="0"/>
                <a:cs typeface="Arial" panose="020B0604020202020204" pitchFamily="34" charset="0"/>
              </a:rPr>
              <a:t>for</a:t>
            </a:r>
            <a:r>
              <a:rPr sz="600" b="1" spc="50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Education?</a:t>
            </a:r>
            <a:r>
              <a:rPr sz="600" b="1" dirty="0">
                <a:solidFill>
                  <a:srgbClr val="231F20"/>
                </a:solidFill>
                <a:latin typeface="Arial" panose="020B0604020202020204" pitchFamily="34" charset="0"/>
                <a:cs typeface="Arial" panose="020B0604020202020204" pitchFamily="34" charset="0"/>
              </a:rPr>
              <a:t> (5</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524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Discuss the examples on </a:t>
            </a:r>
            <a:r>
              <a:rPr sz="600" spc="-25" dirty="0">
                <a:solidFill>
                  <a:srgbClr val="231F20"/>
                </a:solidFill>
                <a:latin typeface="Arial" panose="020B0604020202020204" pitchFamily="34" charset="0"/>
                <a:cs typeface="Arial" panose="020B0604020202020204" pitchFamily="34" charset="0"/>
              </a:rPr>
              <a:t>the</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PPT. </a:t>
            </a:r>
            <a:r>
              <a:rPr sz="600" dirty="0">
                <a:solidFill>
                  <a:srgbClr val="231F20"/>
                </a:solidFill>
                <a:latin typeface="Arial" panose="020B0604020202020204" pitchFamily="34" charset="0"/>
                <a:cs typeface="Arial" panose="020B0604020202020204" pitchFamily="34" charset="0"/>
              </a:rPr>
              <a:t>Can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think</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of</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any other </a:t>
            </a:r>
            <a:r>
              <a:rPr sz="600" spc="-10" dirty="0">
                <a:solidFill>
                  <a:srgbClr val="231F20"/>
                </a:solidFill>
                <a:latin typeface="Arial" panose="020B0604020202020204" pitchFamily="34" charset="0"/>
                <a:cs typeface="Arial" panose="020B0604020202020204" pitchFamily="34" charset="0"/>
              </a:rPr>
              <a:t>examples?</a:t>
            </a:r>
            <a:endParaRPr sz="600" dirty="0">
              <a:latin typeface="Arial" panose="020B0604020202020204" pitchFamily="34" charset="0"/>
              <a:cs typeface="Arial" panose="020B0604020202020204" pitchFamily="34" charset="0"/>
            </a:endParaRPr>
          </a:p>
          <a:p>
            <a:pPr marR="10858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How is technology </a:t>
            </a:r>
            <a:r>
              <a:rPr sz="600" spc="-10" dirty="0">
                <a:solidFill>
                  <a:srgbClr val="231F20"/>
                </a:solidFill>
                <a:latin typeface="Arial" panose="020B0604020202020204" pitchFamily="34" charset="0"/>
                <a:cs typeface="Arial" panose="020B0604020202020204" pitchFamily="34" charset="0"/>
              </a:rPr>
              <a:t>shaping</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way teachers teach </a:t>
            </a:r>
            <a:r>
              <a:rPr sz="600" spc="-25" dirty="0">
                <a:solidFill>
                  <a:srgbClr val="231F20"/>
                </a:solidFill>
                <a:latin typeface="Arial" panose="020B0604020202020204" pitchFamily="34" charset="0"/>
                <a:cs typeface="Arial" panose="020B0604020202020204" pitchFamily="34" charset="0"/>
              </a:rPr>
              <a:t>and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children</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learn?</a:t>
            </a:r>
            <a:endParaRPr sz="600" dirty="0">
              <a:latin typeface="Arial" panose="020B0604020202020204" pitchFamily="34" charset="0"/>
              <a:cs typeface="Arial" panose="020B0604020202020204" pitchFamily="34" charset="0"/>
            </a:endParaRPr>
          </a:p>
          <a:p>
            <a:pPr marR="5080" algn="l">
              <a:lnSpc>
                <a:spcPts val="700"/>
              </a:lnSpc>
              <a:spcBef>
                <a:spcPts val="285"/>
              </a:spcBef>
            </a:pPr>
            <a:r>
              <a:rPr sz="600" spc="-10" dirty="0">
                <a:solidFill>
                  <a:srgbClr val="231F20"/>
                </a:solidFill>
                <a:latin typeface="Arial" panose="020B0604020202020204" pitchFamily="34" charset="0"/>
                <a:cs typeface="Arial" panose="020B0604020202020204" pitchFamily="34" charset="0"/>
              </a:rPr>
              <a:t>How</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has</a:t>
            </a:r>
            <a:r>
              <a:rPr sz="600"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technology</a:t>
            </a:r>
            <a:r>
              <a:rPr sz="6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changed</a:t>
            </a:r>
            <a:r>
              <a:rPr sz="600" spc="5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whilst</a:t>
            </a:r>
            <a:r>
              <a:rPr sz="600" spc="-3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you</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have</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been</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at</a:t>
            </a:r>
            <a:r>
              <a:rPr sz="600" spc="-20" dirty="0">
                <a:solidFill>
                  <a:srgbClr val="231F20"/>
                </a:solidFill>
                <a:latin typeface="Arial" panose="020B0604020202020204" pitchFamily="34" charset="0"/>
                <a:cs typeface="Arial" panose="020B0604020202020204" pitchFamily="34" charset="0"/>
              </a:rPr>
              <a:t> school?</a:t>
            </a:r>
            <a:endParaRPr sz="600" dirty="0">
              <a:latin typeface="Arial" panose="020B0604020202020204" pitchFamily="34" charset="0"/>
              <a:cs typeface="Arial" panose="020B0604020202020204" pitchFamily="34" charset="0"/>
            </a:endParaRPr>
          </a:p>
        </p:txBody>
      </p:sp>
      <p:sp>
        <p:nvSpPr>
          <p:cNvPr id="11" name="object 11"/>
          <p:cNvSpPr txBox="1"/>
          <p:nvPr/>
        </p:nvSpPr>
        <p:spPr>
          <a:xfrm>
            <a:off x="6490475" y="1744732"/>
            <a:ext cx="196215"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6</a:t>
            </a:r>
            <a:endParaRPr sz="2300">
              <a:latin typeface="Poppins"/>
              <a:cs typeface="Poppins"/>
            </a:endParaRPr>
          </a:p>
        </p:txBody>
      </p:sp>
      <p:sp>
        <p:nvSpPr>
          <p:cNvPr id="12" name="object 12"/>
          <p:cNvSpPr txBox="1"/>
          <p:nvPr/>
        </p:nvSpPr>
        <p:spPr>
          <a:xfrm>
            <a:off x="6490477" y="2016072"/>
            <a:ext cx="2361565" cy="1308735"/>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ChatterPix</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Kids</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(40</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r>
              <a:rPr sz="600" b="1" spc="145" dirty="0">
                <a:solidFill>
                  <a:srgbClr val="231F20"/>
                </a:solidFill>
                <a:latin typeface="Arial" panose="020B0604020202020204" pitchFamily="34" charset="0"/>
                <a:cs typeface="Arial" panose="020B0604020202020204" pitchFamily="34" charset="0"/>
              </a:rPr>
              <a:t> </a:t>
            </a:r>
            <a:r>
              <a:rPr lang="en-US" sz="600" b="1" i="1" spc="-10" dirty="0">
                <a:solidFill>
                  <a:srgbClr val="231F20"/>
                </a:solidFill>
                <a:latin typeface="Arial" panose="020B0604020202020204" pitchFamily="34" charset="0"/>
                <a:cs typeface="Arial" panose="020B0604020202020204" pitchFamily="34" charset="0"/>
              </a:rPr>
              <a:t>Also w</a:t>
            </a:r>
            <a:r>
              <a:rPr sz="600" i="1" spc="-10" dirty="0">
                <a:solidFill>
                  <a:srgbClr val="231F20"/>
                </a:solidFill>
                <a:latin typeface="Arial" panose="020B0604020202020204" pitchFamily="34" charset="0"/>
                <a:cs typeface="Arial" panose="020B0604020202020204" pitchFamily="34" charset="0"/>
              </a:rPr>
              <a:t>orks </a:t>
            </a:r>
            <a:r>
              <a:rPr sz="600" i="1" dirty="0">
                <a:solidFill>
                  <a:srgbClr val="231F20"/>
                </a:solidFill>
                <a:latin typeface="Arial" panose="020B0604020202020204" pitchFamily="34" charset="0"/>
                <a:cs typeface="Arial" panose="020B0604020202020204" pitchFamily="34" charset="0"/>
              </a:rPr>
              <a:t>on</a:t>
            </a:r>
            <a:r>
              <a:rPr sz="600" i="1" spc="-15" dirty="0">
                <a:solidFill>
                  <a:srgbClr val="231F20"/>
                </a:solidFill>
                <a:latin typeface="Arial" panose="020B0604020202020204" pitchFamily="34" charset="0"/>
                <a:cs typeface="Arial" panose="020B0604020202020204" pitchFamily="34" charset="0"/>
              </a:rPr>
              <a:t> </a:t>
            </a:r>
            <a:r>
              <a:rPr sz="600" i="1" dirty="0">
                <a:solidFill>
                  <a:srgbClr val="231F20"/>
                </a:solidFill>
                <a:latin typeface="Arial" panose="020B0604020202020204" pitchFamily="34" charset="0"/>
                <a:cs typeface="Arial" panose="020B0604020202020204" pitchFamily="34" charset="0"/>
              </a:rPr>
              <a:t>older</a:t>
            </a:r>
            <a:r>
              <a:rPr sz="600" i="1" spc="-10" dirty="0">
                <a:solidFill>
                  <a:srgbClr val="231F20"/>
                </a:solidFill>
                <a:latin typeface="Arial" panose="020B0604020202020204" pitchFamily="34" charset="0"/>
                <a:cs typeface="Arial" panose="020B0604020202020204" pitchFamily="34" charset="0"/>
              </a:rPr>
              <a:t> iPads</a:t>
            </a:r>
            <a:endParaRPr sz="600" dirty="0">
              <a:latin typeface="Arial" panose="020B0604020202020204" pitchFamily="34" charset="0"/>
              <a:cs typeface="Arial" panose="020B0604020202020204" pitchFamily="34" charset="0"/>
            </a:endParaRPr>
          </a:p>
          <a:p>
            <a:pPr algn="l">
              <a:lnSpc>
                <a:spcPct val="100000"/>
              </a:lnSpc>
              <a:spcBef>
                <a:spcPts val="265"/>
              </a:spcBef>
            </a:pPr>
            <a:r>
              <a:rPr sz="600" dirty="0">
                <a:solidFill>
                  <a:srgbClr val="231F20"/>
                </a:solidFill>
                <a:latin typeface="Arial" panose="020B0604020202020204" pitchFamily="34" charset="0"/>
                <a:cs typeface="Arial" panose="020B0604020202020204" pitchFamily="34" charset="0"/>
              </a:rPr>
              <a:t>Show the students how to use ChatterPix </a:t>
            </a:r>
            <a:r>
              <a:rPr sz="600" spc="-10" dirty="0">
                <a:solidFill>
                  <a:srgbClr val="231F20"/>
                </a:solidFill>
                <a:latin typeface="Arial" panose="020B0604020202020204" pitchFamily="34" charset="0"/>
                <a:cs typeface="Arial" panose="020B0604020202020204" pitchFamily="34" charset="0"/>
              </a:rPr>
              <a:t>Kids.</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Explain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that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they are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going 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work in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pairs/small groups.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They </a:t>
            </a:r>
            <a:r>
              <a:rPr sz="600" spc="-25" dirty="0">
                <a:solidFill>
                  <a:srgbClr val="231F20"/>
                </a:solidFill>
                <a:latin typeface="Arial" panose="020B0604020202020204" pitchFamily="34" charset="0"/>
                <a:cs typeface="Arial" panose="020B0604020202020204" pitchFamily="34" charset="0"/>
              </a:rPr>
              <a:t>are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going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given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name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working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technology.</a:t>
            </a:r>
            <a:r>
              <a:rPr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Their</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task</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is to create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ChatterPix of that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 talking about </a:t>
            </a:r>
            <a:r>
              <a:rPr sz="600" spc="-10" dirty="0">
                <a:solidFill>
                  <a:srgbClr val="231F20"/>
                </a:solidFill>
                <a:latin typeface="Arial" panose="020B0604020202020204" pitchFamily="34" charset="0"/>
                <a:cs typeface="Arial" panose="020B0604020202020204" pitchFamily="34" charset="0"/>
              </a:rPr>
              <a:t>themselves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 </a:t>
            </a:r>
            <a:r>
              <a:rPr sz="600" spc="-10"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a:p>
            <a:pPr marR="40005" algn="l">
              <a:lnSpc>
                <a:spcPts val="700"/>
              </a:lnSpc>
              <a:spcBef>
                <a:spcPts val="280"/>
              </a:spcBef>
            </a:pPr>
            <a:r>
              <a:rPr sz="600" spc="-3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 they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will need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research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 write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script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a:t>
            </a:r>
            <a:r>
              <a:rPr sz="600" spc="-25" dirty="0">
                <a:solidFill>
                  <a:srgbClr val="231F20"/>
                </a:solidFill>
                <a:latin typeface="Arial" panose="020B0604020202020204" pitchFamily="34" charset="0"/>
                <a:cs typeface="Arial" panose="020B0604020202020204" pitchFamily="34" charset="0"/>
              </a:rPr>
              <a:t>the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first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take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picture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(from</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screen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screen)</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and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record</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a:t>
            </a:r>
            <a:r>
              <a:rPr sz="600" spc="-15" dirty="0">
                <a:solidFill>
                  <a:srgbClr val="231F20"/>
                </a:solidFill>
                <a:latin typeface="Arial" panose="020B0604020202020204" pitchFamily="34" charset="0"/>
                <a:cs typeface="Arial" panose="020B0604020202020204" pitchFamily="34" charset="0"/>
              </a:rPr>
              <a:t> </a:t>
            </a:r>
            <a:r>
              <a:rPr sz="600" spc="-10" dirty="0" err="1">
                <a:solidFill>
                  <a:srgbClr val="231F20"/>
                </a:solidFill>
                <a:latin typeface="Arial" panose="020B0604020202020204" pitchFamily="34" charset="0"/>
                <a:cs typeface="Arial" panose="020B0604020202020204" pitchFamily="34" charset="0"/>
              </a:rPr>
              <a:t>Chatter</a:t>
            </a:r>
            <a:r>
              <a:rPr lang="en-US" sz="600" spc="-10" dirty="0" err="1">
                <a:solidFill>
                  <a:srgbClr val="231F20"/>
                </a:solidFill>
                <a:latin typeface="Arial" panose="020B0604020202020204" pitchFamily="34" charset="0"/>
                <a:cs typeface="Arial" panose="020B0604020202020204" pitchFamily="34" charset="0"/>
              </a:rPr>
              <a:t>P</a:t>
            </a:r>
            <a:r>
              <a:rPr sz="600" spc="-10" dirty="0" err="1">
                <a:solidFill>
                  <a:srgbClr val="231F20"/>
                </a:solidFill>
                <a:latin typeface="Arial" panose="020B0604020202020204" pitchFamily="34" charset="0"/>
                <a:cs typeface="Arial" panose="020B0604020202020204" pitchFamily="34" charset="0"/>
              </a:rPr>
              <a:t>ix</a:t>
            </a:r>
            <a:r>
              <a:rPr sz="600" spc="-1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algn="l">
              <a:lnSpc>
                <a:spcPct val="100000"/>
              </a:lnSpc>
              <a:spcBef>
                <a:spcPts val="245"/>
              </a:spcBef>
            </a:pPr>
            <a:r>
              <a:rPr sz="600" dirty="0">
                <a:solidFill>
                  <a:srgbClr val="231F20"/>
                </a:solidFill>
                <a:latin typeface="Arial" panose="020B0604020202020204" pitchFamily="34" charset="0"/>
                <a:cs typeface="Arial" panose="020B0604020202020204" pitchFamily="34" charset="0"/>
              </a:rPr>
              <a:t>Students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share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through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mirroring</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device.</a:t>
            </a:r>
            <a:endParaRPr sz="600" dirty="0">
              <a:latin typeface="Arial" panose="020B0604020202020204" pitchFamily="34" charset="0"/>
              <a:cs typeface="Arial" panose="020B0604020202020204" pitchFamily="34" charset="0"/>
            </a:endParaRPr>
          </a:p>
          <a:p>
            <a:pPr marR="7112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a:t>
            </a:r>
            <a:r>
              <a:rPr lang="en-GB" sz="600" dirty="0">
                <a:solidFill>
                  <a:srgbClr val="231F20"/>
                </a:solidFill>
                <a:latin typeface="Arial" panose="020B0604020202020204" pitchFamily="34" charset="0"/>
                <a:cs typeface="Arial" panose="020B0604020202020204" pitchFamily="34" charset="0"/>
              </a:rPr>
              <a:t>: What other ways </a:t>
            </a:r>
            <a:r>
              <a:rPr sz="600" dirty="0">
                <a:solidFill>
                  <a:srgbClr val="231F20"/>
                </a:solidFill>
                <a:latin typeface="Arial" panose="020B0604020202020204" pitchFamily="34" charset="0"/>
                <a:cs typeface="Arial" panose="020B0604020202020204" pitchFamily="34" charset="0"/>
              </a:rPr>
              <a:t>do you think we could use </a:t>
            </a:r>
            <a:r>
              <a:rPr sz="600" dirty="0" err="1">
                <a:solidFill>
                  <a:srgbClr val="231F20"/>
                </a:solidFill>
                <a:latin typeface="Arial" panose="020B0604020202020204" pitchFamily="34" charset="0"/>
                <a:cs typeface="Arial" panose="020B0604020202020204" pitchFamily="34" charset="0"/>
              </a:rPr>
              <a:t>ChatterPix</a:t>
            </a:r>
            <a:r>
              <a:rPr sz="600" dirty="0">
                <a:solidFill>
                  <a:srgbClr val="231F20"/>
                </a:solidFill>
                <a:latin typeface="Arial" panose="020B0604020202020204" pitchFamily="34" charset="0"/>
                <a:cs typeface="Arial" panose="020B0604020202020204" pitchFamily="34" charset="0"/>
              </a:rPr>
              <a:t> </a:t>
            </a:r>
            <a:r>
              <a:rPr sz="600" spc="-25" dirty="0" err="1">
                <a:solidFill>
                  <a:srgbClr val="231F20"/>
                </a:solidFill>
                <a:latin typeface="Arial" panose="020B0604020202020204" pitchFamily="34" charset="0"/>
                <a:cs typeface="Arial" panose="020B0604020202020204" pitchFamily="34" charset="0"/>
              </a:rPr>
              <a:t>i</a:t>
            </a:r>
            <a:r>
              <a:rPr lang="en-GB" sz="600" spc="-25" dirty="0">
                <a:solidFill>
                  <a:srgbClr val="231F20"/>
                </a:solidFill>
                <a:latin typeface="Arial" panose="020B0604020202020204" pitchFamily="34" charset="0"/>
                <a:cs typeface="Arial" panose="020B0604020202020204" pitchFamily="34" charset="0"/>
              </a:rPr>
              <a:t>n </a:t>
            </a:r>
            <a:r>
              <a:rPr sz="600" dirty="0">
                <a:solidFill>
                  <a:srgbClr val="231F20"/>
                </a:solidFill>
                <a:latin typeface="Arial" panose="020B0604020202020204" pitchFamily="34" charset="0"/>
                <a:cs typeface="Arial" panose="020B0604020202020204" pitchFamily="34" charset="0"/>
              </a:rPr>
              <a:t>our </a:t>
            </a:r>
            <a:r>
              <a:rPr sz="600" spc="-10" dirty="0">
                <a:solidFill>
                  <a:srgbClr val="231F20"/>
                </a:solidFill>
                <a:latin typeface="Arial" panose="020B0604020202020204" pitchFamily="34" charset="0"/>
                <a:cs typeface="Arial" panose="020B0604020202020204" pitchFamily="34" charset="0"/>
              </a:rPr>
              <a:t>lessons</a:t>
            </a:r>
            <a:r>
              <a:rPr lang="en-GB" sz="600" spc="-1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p:txBody>
      </p:sp>
      <p:sp>
        <p:nvSpPr>
          <p:cNvPr id="13" name="object 13"/>
          <p:cNvSpPr txBox="1"/>
          <p:nvPr/>
        </p:nvSpPr>
        <p:spPr>
          <a:xfrm>
            <a:off x="6508612" y="3839300"/>
            <a:ext cx="1026794" cy="1646605"/>
          </a:xfrm>
          <a:prstGeom prst="rect">
            <a:avLst/>
          </a:prstGeom>
        </p:spPr>
        <p:txBody>
          <a:bodyPr vert="horz" wrap="square" lIns="0" tIns="17780" rIns="0" bIns="0" rtlCol="0">
            <a:spAutoFit/>
          </a:bodyPr>
          <a:lstStyle/>
          <a:p>
            <a:pPr marR="129539"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The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Future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of</a:t>
            </a:r>
            <a:r>
              <a:rPr sz="600" b="1" spc="-1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Tech</a:t>
            </a:r>
            <a:r>
              <a:rPr sz="600" b="1" spc="-1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in</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Education</a:t>
            </a:r>
            <a:r>
              <a:rPr sz="600" b="1" spc="-3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t>
            </a:r>
            <a:r>
              <a:rPr sz="600" b="1" spc="-3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Holograms?</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2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r>
              <a:rPr sz="600" b="1" spc="-5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marR="109855" algn="l">
              <a:lnSpc>
                <a:spcPts val="700"/>
              </a:lnSpc>
              <a:spcBef>
                <a:spcPts val="280"/>
              </a:spcBef>
            </a:pPr>
            <a:r>
              <a:rPr lang="en-US" sz="600" dirty="0">
                <a:solidFill>
                  <a:srgbClr val="231F20"/>
                </a:solidFill>
                <a:latin typeface="Arial" panose="020B0604020202020204" pitchFamily="34" charset="0"/>
                <a:cs typeface="Arial" panose="020B0604020202020204" pitchFamily="34" charset="0"/>
              </a:rPr>
              <a:t>Watch</a:t>
            </a:r>
            <a:r>
              <a:rPr lang="en-US" sz="600" spc="-2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the</a:t>
            </a:r>
            <a:r>
              <a:rPr lang="en-US" sz="600" spc="-1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following</a:t>
            </a:r>
            <a:r>
              <a:rPr lang="en-US" sz="600" spc="-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clip:</a:t>
            </a:r>
          </a:p>
          <a:p>
            <a:pPr marR="109855" algn="l">
              <a:lnSpc>
                <a:spcPts val="700"/>
              </a:lnSpc>
              <a:spcBef>
                <a:spcPts val="280"/>
              </a:spcBef>
            </a:pPr>
            <a:r>
              <a:rPr lang="en-US" sz="600" dirty="0">
                <a:latin typeface="Arial" panose="020B0604020202020204" pitchFamily="34" charset="0"/>
                <a:cs typeface="Arial" panose="020B0604020202020204" pitchFamily="34" charset="0"/>
              </a:rPr>
              <a:t>https://</a:t>
            </a:r>
            <a:r>
              <a:rPr lang="en-US" sz="600" dirty="0" err="1">
                <a:latin typeface="Arial" panose="020B0604020202020204" pitchFamily="34" charset="0"/>
                <a:cs typeface="Arial" panose="020B0604020202020204" pitchFamily="34" charset="0"/>
              </a:rPr>
              <a:t>www.youtube.com</a:t>
            </a:r>
            <a:r>
              <a:rPr lang="en-US" sz="600" dirty="0">
                <a:latin typeface="Arial" panose="020B0604020202020204" pitchFamily="34" charset="0"/>
                <a:cs typeface="Arial" panose="020B0604020202020204" pitchFamily="34" charset="0"/>
              </a:rPr>
              <a:t>/</a:t>
            </a:r>
            <a:r>
              <a:rPr lang="en-US" sz="600" dirty="0" err="1">
                <a:latin typeface="Arial" panose="020B0604020202020204" pitchFamily="34" charset="0"/>
                <a:cs typeface="Arial" panose="020B0604020202020204" pitchFamily="34" charset="0"/>
              </a:rPr>
              <a:t>watch?v</a:t>
            </a:r>
            <a:r>
              <a:rPr lang="en-US" sz="600" dirty="0">
                <a:latin typeface="Arial" panose="020B0604020202020204" pitchFamily="34" charset="0"/>
                <a:cs typeface="Arial" panose="020B0604020202020204" pitchFamily="34" charset="0"/>
              </a:rPr>
              <a:t>=DkOKrVV3SS0</a:t>
            </a:r>
          </a:p>
          <a:p>
            <a:pPr marR="109855" algn="l">
              <a:lnSpc>
                <a:spcPts val="700"/>
              </a:lnSpc>
              <a:spcBef>
                <a:spcPts val="280"/>
              </a:spcBef>
            </a:pPr>
            <a:r>
              <a:rPr lang="en-US" sz="600" dirty="0">
                <a:solidFill>
                  <a:srgbClr val="231F20"/>
                </a:solidFill>
                <a:latin typeface="Arial" panose="020B0604020202020204" pitchFamily="34" charset="0"/>
                <a:cs typeface="Arial" panose="020B0604020202020204" pitchFamily="34" charset="0"/>
              </a:rPr>
              <a:t>What would happen if </a:t>
            </a:r>
            <a:r>
              <a:rPr lang="en-US" sz="600" spc="-20" dirty="0">
                <a:solidFill>
                  <a:srgbClr val="231F20"/>
                </a:solidFill>
                <a:latin typeface="Arial" panose="020B0604020202020204" pitchFamily="34" charset="0"/>
                <a:cs typeface="Arial" panose="020B0604020202020204" pitchFamily="34" charset="0"/>
              </a:rPr>
              <a:t>your</a:t>
            </a:r>
            <a:r>
              <a:rPr lang="en-US" sz="600" spc="50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teachers</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were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holograms</a:t>
            </a:r>
            <a:r>
              <a:rPr lang="en-US" sz="600" spc="-5" dirty="0">
                <a:solidFill>
                  <a:srgbClr val="231F20"/>
                </a:solidFill>
                <a:latin typeface="Arial" panose="020B0604020202020204" pitchFamily="34" charset="0"/>
                <a:cs typeface="Arial" panose="020B0604020202020204" pitchFamily="34" charset="0"/>
              </a:rPr>
              <a:t> </a:t>
            </a:r>
            <a:r>
              <a:rPr lang="en-US" sz="600" spc="-25" dirty="0">
                <a:solidFill>
                  <a:srgbClr val="231F20"/>
                </a:solidFill>
                <a:latin typeface="Arial" panose="020B0604020202020204" pitchFamily="34" charset="0"/>
                <a:cs typeface="Arial" panose="020B0604020202020204" pitchFamily="34" charset="0"/>
              </a:rPr>
              <a:t>and </a:t>
            </a:r>
            <a:r>
              <a:rPr lang="en-US" sz="600" dirty="0">
                <a:solidFill>
                  <a:srgbClr val="231F20"/>
                </a:solidFill>
                <a:latin typeface="Arial" panose="020B0604020202020204" pitchFamily="34" charset="0"/>
                <a:cs typeface="Arial" panose="020B0604020202020204" pitchFamily="34" charset="0"/>
              </a:rPr>
              <a:t>perhaps you stayed at </a:t>
            </a:r>
            <a:r>
              <a:rPr lang="en-US" sz="600" spc="-10" dirty="0">
                <a:solidFill>
                  <a:srgbClr val="231F20"/>
                </a:solidFill>
                <a:latin typeface="Arial" panose="020B0604020202020204" pitchFamily="34" charset="0"/>
                <a:cs typeface="Arial" panose="020B0604020202020204" pitchFamily="34" charset="0"/>
              </a:rPr>
              <a:t>home?</a:t>
            </a:r>
            <a:endParaRPr lang="en-US" sz="600" dirty="0">
              <a:latin typeface="Arial" panose="020B0604020202020204" pitchFamily="34" charset="0"/>
              <a:cs typeface="Arial" panose="020B0604020202020204" pitchFamily="34" charset="0"/>
            </a:endParaRPr>
          </a:p>
          <a:p>
            <a:pPr marR="7302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Discuss the </a:t>
            </a:r>
            <a:r>
              <a:rPr sz="600" spc="-10" dirty="0">
                <a:solidFill>
                  <a:srgbClr val="231F20"/>
                </a:solidFill>
                <a:latin typeface="Arial" panose="020B0604020202020204" pitchFamily="34" charset="0"/>
                <a:cs typeface="Arial" panose="020B0604020202020204" pitchFamily="34" charset="0"/>
              </a:rPr>
              <a:t>different</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possibilities this tech </a:t>
            </a:r>
            <a:r>
              <a:rPr sz="600" spc="-10" dirty="0">
                <a:solidFill>
                  <a:srgbClr val="231F20"/>
                </a:solidFill>
                <a:latin typeface="Arial" panose="020B0604020202020204" pitchFamily="34" charset="0"/>
                <a:cs typeface="Arial" panose="020B0604020202020204" pitchFamily="34" charset="0"/>
              </a:rPr>
              <a:t>allows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pros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cons </a:t>
            </a:r>
            <a:r>
              <a:rPr sz="600" spc="-20" dirty="0">
                <a:solidFill>
                  <a:srgbClr val="231F20"/>
                </a:solidFill>
                <a:latin typeface="Arial" panose="020B0604020202020204" pitchFamily="34" charset="0"/>
                <a:cs typeface="Arial" panose="020B0604020202020204" pitchFamily="34" charset="0"/>
              </a:rPr>
              <a:t>with</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10" dirty="0">
                <a:solidFill>
                  <a:srgbClr val="231F20"/>
                </a:solidFill>
                <a:latin typeface="Arial" panose="020B0604020202020204" pitchFamily="34" charset="0"/>
                <a:cs typeface="Arial" panose="020B0604020202020204" pitchFamily="34" charset="0"/>
              </a:rPr>
              <a:t>class.</a:t>
            </a:r>
            <a:endParaRPr sz="600" dirty="0">
              <a:latin typeface="Arial" panose="020B0604020202020204" pitchFamily="34" charset="0"/>
              <a:cs typeface="Arial" panose="020B0604020202020204" pitchFamily="34" charset="0"/>
            </a:endParaRPr>
          </a:p>
          <a:p>
            <a:pPr marR="52705"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What</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 you think the </a:t>
            </a:r>
            <a:r>
              <a:rPr sz="600" spc="-10" dirty="0">
                <a:solidFill>
                  <a:srgbClr val="231F20"/>
                </a:solidFill>
                <a:latin typeface="Arial" panose="020B0604020202020204" pitchFamily="34" charset="0"/>
                <a:cs typeface="Arial" panose="020B0604020202020204" pitchFamily="34" charset="0"/>
              </a:rPr>
              <a:t>future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education will look </a:t>
            </a:r>
            <a:r>
              <a:rPr sz="600" spc="-10" dirty="0">
                <a:solidFill>
                  <a:srgbClr val="231F20"/>
                </a:solidFill>
                <a:latin typeface="Arial" panose="020B0604020202020204" pitchFamily="34" charset="0"/>
                <a:cs typeface="Arial" panose="020B0604020202020204" pitchFamily="34" charset="0"/>
              </a:rPr>
              <a:t>like?</a:t>
            </a:r>
            <a:endParaRPr sz="600" dirty="0">
              <a:latin typeface="Arial" panose="020B0604020202020204" pitchFamily="34" charset="0"/>
              <a:cs typeface="Arial" panose="020B0604020202020204" pitchFamily="34" charset="0"/>
            </a:endParaRPr>
          </a:p>
        </p:txBody>
      </p:sp>
      <p:sp>
        <p:nvSpPr>
          <p:cNvPr id="14" name="object 14"/>
          <p:cNvSpPr txBox="1"/>
          <p:nvPr/>
        </p:nvSpPr>
        <p:spPr>
          <a:xfrm>
            <a:off x="6508612" y="3534500"/>
            <a:ext cx="1538605" cy="375920"/>
          </a:xfrm>
          <a:prstGeom prst="rect">
            <a:avLst/>
          </a:prstGeom>
        </p:spPr>
        <p:txBody>
          <a:bodyPr vert="horz" wrap="square" lIns="0" tIns="12700" rIns="0" bIns="0" rtlCol="0">
            <a:spAutoFit/>
          </a:bodyPr>
          <a:lstStyle/>
          <a:p>
            <a:pPr algn="l">
              <a:lnSpc>
                <a:spcPct val="100000"/>
              </a:lnSpc>
              <a:spcBef>
                <a:spcPts val="100"/>
              </a:spcBef>
              <a:tabLst>
                <a:tab pos="1336675" algn="l"/>
              </a:tabLst>
            </a:pPr>
            <a:r>
              <a:rPr sz="2300" b="1" spc="-50" dirty="0">
                <a:solidFill>
                  <a:srgbClr val="EB5750"/>
                </a:solidFill>
                <a:latin typeface="Poppins"/>
                <a:cs typeface="Poppins"/>
              </a:rPr>
              <a:t>7</a:t>
            </a:r>
            <a:r>
              <a:rPr sz="2300" b="1" dirty="0">
                <a:solidFill>
                  <a:srgbClr val="EB5750"/>
                </a:solidFill>
                <a:latin typeface="Poppins"/>
                <a:cs typeface="Poppins"/>
              </a:rPr>
              <a:t>	</a:t>
            </a:r>
            <a:r>
              <a:rPr sz="2300" b="1" spc="-60" dirty="0">
                <a:solidFill>
                  <a:srgbClr val="EB5750"/>
                </a:solidFill>
                <a:latin typeface="Poppins"/>
                <a:cs typeface="Poppins"/>
              </a:rPr>
              <a:t>8</a:t>
            </a:r>
            <a:endParaRPr sz="2300" dirty="0">
              <a:latin typeface="Poppins"/>
              <a:cs typeface="Poppins"/>
            </a:endParaRPr>
          </a:p>
        </p:txBody>
      </p:sp>
      <p:sp>
        <p:nvSpPr>
          <p:cNvPr id="15" name="object 15"/>
          <p:cNvSpPr txBox="1"/>
          <p:nvPr/>
        </p:nvSpPr>
        <p:spPr>
          <a:xfrm>
            <a:off x="7826188" y="3711545"/>
            <a:ext cx="1642836" cy="1844095"/>
          </a:xfrm>
          <a:prstGeom prst="rect">
            <a:avLst/>
          </a:prstGeom>
        </p:spPr>
        <p:txBody>
          <a:bodyPr vert="horz" wrap="square" lIns="0" tIns="45720" rIns="0" bIns="0" rtlCol="0">
            <a:spAutoFit/>
          </a:bodyPr>
          <a:lstStyle/>
          <a:p>
            <a:pPr marR="759460" algn="l">
              <a:lnSpc>
                <a:spcPts val="700"/>
              </a:lnSpc>
              <a:spcBef>
                <a:spcPts val="140"/>
              </a:spcBef>
            </a:pPr>
            <a:r>
              <a:rPr lang="en-US" sz="600" b="1" dirty="0">
                <a:solidFill>
                  <a:srgbClr val="231F20"/>
                </a:solidFill>
                <a:latin typeface="Arial" panose="020B0604020202020204" pitchFamily="34" charset="0"/>
                <a:cs typeface="Arial" panose="020B0604020202020204" pitchFamily="34" charset="0"/>
              </a:rPr>
              <a:t>             Creating</a:t>
            </a:r>
            <a:r>
              <a:rPr lang="en-US" sz="600" b="1" spc="-10"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the</a:t>
            </a:r>
            <a:r>
              <a:rPr lang="en-US" sz="600" b="1" spc="-5" dirty="0">
                <a:solidFill>
                  <a:srgbClr val="231F20"/>
                </a:solidFill>
                <a:latin typeface="Arial" panose="020B0604020202020204" pitchFamily="34" charset="0"/>
                <a:cs typeface="Arial" panose="020B0604020202020204" pitchFamily="34" charset="0"/>
              </a:rPr>
              <a:t>        </a:t>
            </a:r>
          </a:p>
          <a:p>
            <a:pPr marR="759460" algn="l">
              <a:lnSpc>
                <a:spcPts val="700"/>
              </a:lnSpc>
              <a:spcBef>
                <a:spcPts val="140"/>
              </a:spcBef>
            </a:pPr>
            <a:r>
              <a:rPr lang="en-US" sz="600" b="1" spc="-5"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future </a:t>
            </a:r>
            <a:r>
              <a:rPr lang="en-US" sz="600" b="1" spc="-25" dirty="0">
                <a:solidFill>
                  <a:srgbClr val="231F20"/>
                </a:solidFill>
                <a:latin typeface="Arial" panose="020B0604020202020204" pitchFamily="34" charset="0"/>
                <a:cs typeface="Arial" panose="020B0604020202020204" pitchFamily="34" charset="0"/>
              </a:rPr>
              <a:t>of   </a:t>
            </a:r>
          </a:p>
          <a:p>
            <a:pPr marR="759460" algn="l">
              <a:lnSpc>
                <a:spcPts val="700"/>
              </a:lnSpc>
              <a:spcBef>
                <a:spcPts val="140"/>
              </a:spcBef>
            </a:pPr>
            <a:r>
              <a:rPr lang="en-US" sz="600" b="1" spc="-25" dirty="0">
                <a:solidFill>
                  <a:srgbClr val="231F20"/>
                </a:solidFill>
                <a:latin typeface="Arial" panose="020B0604020202020204" pitchFamily="34" charset="0"/>
                <a:cs typeface="Arial" panose="020B0604020202020204" pitchFamily="34" charset="0"/>
              </a:rPr>
              <a:t>               education</a:t>
            </a:r>
            <a:r>
              <a:rPr lang="en-US" sz="600" b="1" spc="-15" dirty="0">
                <a:solidFill>
                  <a:srgbClr val="231F20"/>
                </a:solidFill>
                <a:latin typeface="Arial" panose="020B0604020202020204" pitchFamily="34" charset="0"/>
                <a:cs typeface="Arial" panose="020B0604020202020204" pitchFamily="34" charset="0"/>
              </a:rPr>
              <a:t> </a:t>
            </a:r>
            <a:r>
              <a:rPr lang="en-US" sz="550" b="1" dirty="0">
                <a:solidFill>
                  <a:srgbClr val="231F20"/>
                </a:solidFill>
                <a:latin typeface="Arial" panose="020B0604020202020204" pitchFamily="34" charset="0"/>
                <a:cs typeface="Arial" panose="020B0604020202020204" pitchFamily="34" charset="0"/>
              </a:rPr>
              <a:t>(10</a:t>
            </a:r>
            <a:r>
              <a:rPr lang="en-US" sz="550" b="1" spc="-15" dirty="0">
                <a:solidFill>
                  <a:srgbClr val="231F20"/>
                </a:solidFill>
                <a:latin typeface="Arial" panose="020B0604020202020204" pitchFamily="34" charset="0"/>
                <a:cs typeface="Arial" panose="020B0604020202020204" pitchFamily="34" charset="0"/>
              </a:rPr>
              <a:t> </a:t>
            </a:r>
            <a:r>
              <a:rPr lang="en-US" sz="550" b="1" spc="-20" dirty="0">
                <a:solidFill>
                  <a:srgbClr val="231F20"/>
                </a:solidFill>
                <a:latin typeface="Arial" panose="020B0604020202020204" pitchFamily="34" charset="0"/>
                <a:cs typeface="Arial" panose="020B0604020202020204" pitchFamily="34" charset="0"/>
              </a:rPr>
              <a:t>min)</a:t>
            </a:r>
            <a:endParaRPr lang="en-US" sz="550" dirty="0">
              <a:latin typeface="Arial" panose="020B0604020202020204" pitchFamily="34" charset="0"/>
              <a:cs typeface="Arial" panose="020B0604020202020204" pitchFamily="34" charset="0"/>
            </a:endParaRPr>
          </a:p>
          <a:p>
            <a:pPr marR="536575" algn="l">
              <a:lnSpc>
                <a:spcPts val="700"/>
              </a:lnSpc>
              <a:spcBef>
                <a:spcPts val="280"/>
              </a:spcBef>
            </a:pPr>
            <a:r>
              <a:rPr lang="en-US" sz="600" dirty="0">
                <a:solidFill>
                  <a:srgbClr val="231F20"/>
                </a:solidFill>
                <a:latin typeface="Arial" panose="020B0604020202020204" pitchFamily="34" charset="0"/>
                <a:cs typeface="Arial" panose="020B0604020202020204" pitchFamily="34" charset="0"/>
              </a:rPr>
              <a:t>Watch</a:t>
            </a:r>
            <a:r>
              <a:rPr lang="en-US" sz="600" spc="-2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following</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clip</a:t>
            </a:r>
            <a:r>
              <a:rPr lang="en-US" sz="600" spc="-5" dirty="0">
                <a:solidFill>
                  <a:srgbClr val="231F20"/>
                </a:solidFill>
                <a:latin typeface="Arial" panose="020B0604020202020204" pitchFamily="34" charset="0"/>
                <a:cs typeface="Arial" panose="020B0604020202020204" pitchFamily="34" charset="0"/>
              </a:rPr>
              <a:t> </a:t>
            </a:r>
            <a:r>
              <a:rPr lang="en-US" sz="600" spc="-25" dirty="0">
                <a:solidFill>
                  <a:srgbClr val="231F20"/>
                </a:solidFill>
                <a:latin typeface="Arial" panose="020B0604020202020204" pitchFamily="34" charset="0"/>
                <a:cs typeface="Arial" panose="020B0604020202020204" pitchFamily="34" charset="0"/>
              </a:rPr>
              <a:t>and</a:t>
            </a:r>
            <a:r>
              <a:rPr lang="en-US" sz="600" spc="50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discuss – what do you </a:t>
            </a:r>
            <a:r>
              <a:rPr lang="en-US" sz="600" spc="-10" dirty="0">
                <a:solidFill>
                  <a:srgbClr val="231F20"/>
                </a:solidFill>
                <a:latin typeface="Arial" panose="020B0604020202020204" pitchFamily="34" charset="0"/>
                <a:cs typeface="Arial" panose="020B0604020202020204" pitchFamily="34" charset="0"/>
              </a:rPr>
              <a:t>think </a:t>
            </a:r>
            <a:r>
              <a:rPr lang="en-US" sz="600" dirty="0">
                <a:solidFill>
                  <a:srgbClr val="231F20"/>
                </a:solidFill>
                <a:latin typeface="Arial" panose="020B0604020202020204" pitchFamily="34" charset="0"/>
                <a:cs typeface="Arial" panose="020B0604020202020204" pitchFamily="34" charset="0"/>
              </a:rPr>
              <a:t>the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future of learning will </a:t>
            </a:r>
            <a:r>
              <a:rPr lang="en-US" sz="600" spc="-20" dirty="0">
                <a:solidFill>
                  <a:srgbClr val="231F20"/>
                </a:solidFill>
                <a:latin typeface="Arial" panose="020B0604020202020204" pitchFamily="34" charset="0"/>
                <a:cs typeface="Arial" panose="020B0604020202020204" pitchFamily="34" charset="0"/>
              </a:rPr>
              <a:t>look </a:t>
            </a:r>
            <a:r>
              <a:rPr lang="en-US" sz="600" dirty="0">
                <a:solidFill>
                  <a:srgbClr val="231F20"/>
                </a:solidFill>
                <a:latin typeface="Arial" panose="020B0604020202020204" pitchFamily="34" charset="0"/>
                <a:cs typeface="Arial" panose="020B0604020202020204" pitchFamily="34" charset="0"/>
              </a:rPr>
              <a:t>like with </a:t>
            </a:r>
            <a:r>
              <a:rPr lang="en-US" sz="600" spc="-10" dirty="0">
                <a:solidFill>
                  <a:srgbClr val="231F20"/>
                </a:solidFill>
                <a:latin typeface="Arial" panose="020B0604020202020204" pitchFamily="34" charset="0"/>
                <a:cs typeface="Arial" panose="020B0604020202020204" pitchFamily="34" charset="0"/>
              </a:rPr>
              <a:t>technology?</a:t>
            </a:r>
            <a:endParaRPr lang="en-US" sz="600" dirty="0">
              <a:latin typeface="Arial" panose="020B0604020202020204" pitchFamily="34" charset="0"/>
              <a:cs typeface="Arial" panose="020B0604020202020204" pitchFamily="34" charset="0"/>
            </a:endParaRPr>
          </a:p>
          <a:p>
            <a:pPr marR="504825" algn="l">
              <a:lnSpc>
                <a:spcPts val="700"/>
              </a:lnSpc>
              <a:spcBef>
                <a:spcPts val="285"/>
              </a:spcBef>
            </a:pPr>
            <a:r>
              <a:rPr lang="en-US" sz="600" spc="-25" dirty="0">
                <a:solidFill>
                  <a:srgbClr val="231F20"/>
                </a:solidFill>
                <a:uFill>
                  <a:solidFill>
                    <a:srgbClr val="231F20"/>
                  </a:solidFill>
                </a:uFill>
                <a:latin typeface="Arial" panose="020B0604020202020204" pitchFamily="34" charset="0"/>
                <a:cs typeface="Arial" panose="020B0604020202020204" pitchFamily="34" charset="0"/>
                <a:hlinkClick r:id="rId3"/>
              </a:rPr>
              <a:t>https://www.youtube.com/watch?v=</a:t>
            </a:r>
          </a:p>
          <a:p>
            <a:pPr marR="504825" algn="l">
              <a:lnSpc>
                <a:spcPts val="700"/>
              </a:lnSpc>
              <a:spcBef>
                <a:spcPts val="285"/>
              </a:spcBef>
            </a:pPr>
            <a:r>
              <a:rPr lang="en-US" sz="600" spc="-25" dirty="0">
                <a:solidFill>
                  <a:srgbClr val="231F20"/>
                </a:solidFill>
                <a:uFill>
                  <a:solidFill>
                    <a:srgbClr val="231F20"/>
                  </a:solidFill>
                </a:uFill>
                <a:latin typeface="Arial" panose="020B0604020202020204" pitchFamily="34" charset="0"/>
                <a:cs typeface="Arial" panose="020B0604020202020204" pitchFamily="34" charset="0"/>
                <a:hlinkClick r:id="rId3"/>
              </a:rPr>
              <a:t>G_9AjuVVzJ0</a:t>
            </a:r>
            <a:endParaRPr lang="en-US" sz="600" spc="-25" dirty="0">
              <a:solidFill>
                <a:srgbClr val="231F20"/>
              </a:solidFill>
              <a:uFill>
                <a:solidFill>
                  <a:srgbClr val="231F20"/>
                </a:solidFill>
              </a:uFill>
              <a:latin typeface="Arial" panose="020B0604020202020204" pitchFamily="34" charset="0"/>
              <a:cs typeface="Arial" panose="020B0604020202020204" pitchFamily="34" charset="0"/>
            </a:endParaRPr>
          </a:p>
          <a:p>
            <a:pPr marR="504825" algn="l">
              <a:lnSpc>
                <a:spcPts val="700"/>
              </a:lnSpc>
              <a:spcBef>
                <a:spcPts val="285"/>
              </a:spcBef>
            </a:pPr>
            <a:endParaRPr lang="en-US" sz="600" spc="-10" dirty="0">
              <a:solidFill>
                <a:srgbClr val="231F20"/>
              </a:solidFill>
              <a:latin typeface="Arial" panose="020B0604020202020204" pitchFamily="34" charset="0"/>
              <a:cs typeface="Arial" panose="020B0604020202020204" pitchFamily="34" charset="0"/>
            </a:endParaRPr>
          </a:p>
          <a:p>
            <a:pPr marR="504825" algn="l">
              <a:lnSpc>
                <a:spcPts val="700"/>
              </a:lnSpc>
              <a:spcBef>
                <a:spcPts val="285"/>
              </a:spcBef>
            </a:pPr>
            <a:r>
              <a:rPr lang="en-US" sz="600" spc="-10" dirty="0">
                <a:solidFill>
                  <a:srgbClr val="231F20"/>
                </a:solidFill>
                <a:latin typeface="Arial" panose="020B0604020202020204" pitchFamily="34" charset="0"/>
                <a:cs typeface="Arial" panose="020B0604020202020204" pitchFamily="34" charset="0"/>
              </a:rPr>
              <a:t>Give students 5 mins to talk to the person next to them about this question: What kind of tech could</a:t>
            </a:r>
            <a:r>
              <a:rPr lang="en-US" sz="600" spc="-3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you</a:t>
            </a:r>
            <a:r>
              <a:rPr lang="en-US" sz="600" spc="-2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create in the future, and how</a:t>
            </a:r>
            <a:r>
              <a:rPr lang="en-US" sz="600" spc="-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would </a:t>
            </a:r>
            <a:r>
              <a:rPr lang="en-US" sz="600" dirty="0">
                <a:solidFill>
                  <a:srgbClr val="231F20"/>
                </a:solidFill>
                <a:latin typeface="Arial" panose="020B0604020202020204" pitchFamily="34" charset="0"/>
                <a:cs typeface="Arial" panose="020B0604020202020204" pitchFamily="34" charset="0"/>
              </a:rPr>
              <a:t>it help teachers and </a:t>
            </a:r>
            <a:r>
              <a:rPr lang="en-US" sz="600" spc="-10" dirty="0">
                <a:solidFill>
                  <a:srgbClr val="231F20"/>
                </a:solidFill>
                <a:latin typeface="Arial" panose="020B0604020202020204" pitchFamily="34" charset="0"/>
                <a:cs typeface="Arial" panose="020B0604020202020204" pitchFamily="34" charset="0"/>
              </a:rPr>
              <a:t>students?</a:t>
            </a:r>
            <a:endParaRPr lang="en-US" sz="600" dirty="0">
              <a:latin typeface="Arial" panose="020B0604020202020204" pitchFamily="34" charset="0"/>
              <a:cs typeface="Arial" panose="020B0604020202020204" pitchFamily="34" charset="0"/>
            </a:endParaRPr>
          </a:p>
          <a:p>
            <a:pPr algn="l">
              <a:lnSpc>
                <a:spcPct val="100000"/>
              </a:lnSpc>
              <a:spcBef>
                <a:spcPts val="360"/>
              </a:spcBef>
            </a:pPr>
            <a:endParaRPr lang="en-US" sz="600" dirty="0">
              <a:latin typeface="Arial" panose="020B0604020202020204" pitchFamily="34" charset="0"/>
              <a:cs typeface="Arial" panose="020B0604020202020204" pitchFamily="34" charset="0"/>
            </a:endParaRPr>
          </a:p>
        </p:txBody>
      </p:sp>
      <p:sp>
        <p:nvSpPr>
          <p:cNvPr id="16" name="object 16"/>
          <p:cNvSpPr txBox="1"/>
          <p:nvPr/>
        </p:nvSpPr>
        <p:spPr>
          <a:xfrm>
            <a:off x="3779999" y="4114106"/>
            <a:ext cx="209550"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4</a:t>
            </a:r>
            <a:endParaRPr sz="2300">
              <a:latin typeface="Poppins"/>
              <a:cs typeface="Poppins"/>
            </a:endParaRPr>
          </a:p>
        </p:txBody>
      </p:sp>
      <p:sp>
        <p:nvSpPr>
          <p:cNvPr id="17" name="object 17"/>
          <p:cNvSpPr txBox="1"/>
          <p:nvPr/>
        </p:nvSpPr>
        <p:spPr>
          <a:xfrm>
            <a:off x="3779999" y="4263182"/>
            <a:ext cx="2397125" cy="1574790"/>
          </a:xfrm>
          <a:prstGeom prst="rect">
            <a:avLst/>
          </a:prstGeom>
        </p:spPr>
        <p:txBody>
          <a:bodyPr vert="horz" wrap="square" lIns="0" tIns="45720" rIns="0" bIns="0" rtlCol="0">
            <a:spAutoFit/>
          </a:bodyPr>
          <a:lstStyle/>
          <a:p>
            <a:r>
              <a:rPr sz="600" b="1" dirty="0">
                <a:solidFill>
                  <a:srgbClr val="231F20"/>
                </a:solidFill>
                <a:latin typeface="Arial" panose="020B0604020202020204" pitchFamily="34" charset="0"/>
                <a:cs typeface="Arial" panose="020B0604020202020204" pitchFamily="34" charset="0"/>
              </a:rPr>
              <a:t>Jig</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Space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(15</a:t>
            </a:r>
            <a:r>
              <a:rPr sz="600" b="1" spc="-1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r>
              <a:rPr lang="en-US" sz="1800" dirty="0">
                <a:solidFill>
                  <a:srgbClr val="1C1C19"/>
                </a:solidFill>
                <a:effectLst/>
                <a:latin typeface="HelveticaNeue" panose="02000503000000020004" pitchFamily="2" charset="0"/>
              </a:rPr>
              <a:t> </a:t>
            </a:r>
          </a:p>
          <a:p>
            <a:r>
              <a:rPr lang="en-US" sz="600" dirty="0">
                <a:solidFill>
                  <a:srgbClr val="1C1C19"/>
                </a:solidFill>
                <a:effectLst/>
                <a:latin typeface="Arial" panose="020B0604020202020204" pitchFamily="34" charset="0"/>
                <a:cs typeface="Arial" panose="020B0604020202020204" pitchFamily="34" charset="0"/>
              </a:rPr>
              <a:t>What educational apps do the students already know of/use? Explain how there are a number of companies who </a:t>
            </a:r>
            <a:r>
              <a:rPr lang="en-US" sz="600" dirty="0" err="1">
                <a:solidFill>
                  <a:srgbClr val="1C1C19"/>
                </a:solidFill>
                <a:effectLst/>
                <a:latin typeface="Arial" panose="020B0604020202020204" pitchFamily="34" charset="0"/>
                <a:cs typeface="Arial" panose="020B0604020202020204" pitchFamily="34" charset="0"/>
              </a:rPr>
              <a:t>specialise</a:t>
            </a:r>
            <a:r>
              <a:rPr lang="en-US" sz="600" dirty="0">
                <a:solidFill>
                  <a:srgbClr val="1C1C19"/>
                </a:solidFill>
                <a:effectLst/>
                <a:latin typeface="Arial" panose="020B0604020202020204" pitchFamily="34" charset="0"/>
                <a:cs typeface="Arial" panose="020B0604020202020204" pitchFamily="34" charset="0"/>
              </a:rPr>
              <a:t> in creating apps for education and therefore employ lots of people to do this. </a:t>
            </a:r>
            <a:endParaRPr lang="en-US" sz="600" dirty="0">
              <a:latin typeface="Arial" panose="020B0604020202020204" pitchFamily="34" charset="0"/>
              <a:cs typeface="Arial" panose="020B0604020202020204" pitchFamily="34" charset="0"/>
            </a:endParaRPr>
          </a:p>
          <a:p>
            <a:r>
              <a:rPr lang="en-US" sz="600" dirty="0">
                <a:solidFill>
                  <a:srgbClr val="1C1C19"/>
                </a:solidFill>
                <a:effectLst/>
                <a:latin typeface="Arial" panose="020B0604020202020204" pitchFamily="34" charset="0"/>
                <a:cs typeface="Arial" panose="020B0604020202020204" pitchFamily="34" charset="0"/>
              </a:rPr>
              <a:t>Show/give the students time to explore the </a:t>
            </a:r>
            <a:r>
              <a:rPr lang="en-US" sz="600" dirty="0" err="1">
                <a:solidFill>
                  <a:srgbClr val="1C1C19"/>
                </a:solidFill>
                <a:effectLst/>
                <a:latin typeface="Arial" panose="020B0604020202020204" pitchFamily="34" charset="0"/>
                <a:cs typeface="Arial" panose="020B0604020202020204" pitchFamily="34" charset="0"/>
              </a:rPr>
              <a:t>JigSpace</a:t>
            </a:r>
            <a:r>
              <a:rPr lang="en-US" sz="600" dirty="0">
                <a:solidFill>
                  <a:srgbClr val="1C1C19"/>
                </a:solidFill>
                <a:effectLst/>
                <a:latin typeface="Arial" panose="020B0604020202020204" pitchFamily="34" charset="0"/>
                <a:cs typeface="Arial" panose="020B0604020202020204" pitchFamily="34" charset="0"/>
              </a:rPr>
              <a:t> AR app</a:t>
            </a:r>
            <a:r>
              <a:rPr lang="en-US" sz="600" dirty="0">
                <a:solidFill>
                  <a:srgbClr val="1C1C19"/>
                </a:solidFill>
                <a:latin typeface="Arial" panose="020B0604020202020204" pitchFamily="34" charset="0"/>
                <a:cs typeface="Arial" panose="020B0604020202020204" pitchFamily="34" charset="0"/>
              </a:rPr>
              <a:t> and discuss how this could be used to improve education. What other ‘jigs’ do they think would be useful for the creators to design next? Explain that people can create their own jigs using this app too! </a:t>
            </a:r>
          </a:p>
          <a:p>
            <a:endParaRPr lang="en-US" sz="600" dirty="0">
              <a:latin typeface="Arial" panose="020B0604020202020204" pitchFamily="34" charset="0"/>
              <a:cs typeface="Arial" panose="020B0604020202020204" pitchFamily="34" charset="0"/>
            </a:endParaRPr>
          </a:p>
          <a:p>
            <a:r>
              <a:rPr lang="en-US" sz="600" dirty="0">
                <a:solidFill>
                  <a:srgbClr val="1C1C19"/>
                </a:solidFill>
                <a:effectLst/>
                <a:latin typeface="Arial" panose="020B0604020202020204" pitchFamily="34" charset="0"/>
                <a:cs typeface="Arial" panose="020B0604020202020204" pitchFamily="34" charset="0"/>
              </a:rPr>
              <a:t>Discuss other ways this technology could be used. What else would the students like to see inside of? Ask them to draw something that they would like to see displayed as a jig. </a:t>
            </a:r>
          </a:p>
          <a:p>
            <a:r>
              <a:rPr lang="en-US" sz="600" dirty="0">
                <a:solidFill>
                  <a:srgbClr val="1C1C19"/>
                </a:solidFill>
                <a:effectLst/>
                <a:latin typeface="Arial" panose="020B0604020202020204" pitchFamily="34" charset="0"/>
                <a:cs typeface="Arial" panose="020B0604020202020204" pitchFamily="34" charset="0"/>
              </a:rPr>
              <a:t>How would this tech enhance learning experiences? </a:t>
            </a:r>
            <a:endParaRPr lang="en-US" sz="600" dirty="0">
              <a:latin typeface="Arial" panose="020B0604020202020204" pitchFamily="34" charset="0"/>
              <a:cs typeface="Arial" panose="020B0604020202020204" pitchFamily="34" charset="0"/>
            </a:endParaRPr>
          </a:p>
          <a:p>
            <a:pPr algn="l">
              <a:lnSpc>
                <a:spcPct val="100000"/>
              </a:lnSpc>
              <a:spcBef>
                <a:spcPts val="360"/>
              </a:spcBef>
            </a:pPr>
            <a:endParaRPr sz="600" dirty="0">
              <a:latin typeface="Arial" panose="020B0604020202020204" pitchFamily="34" charset="0"/>
              <a:cs typeface="Arial" panose="020B0604020202020204" pitchFamily="34" charset="0"/>
            </a:endParaRPr>
          </a:p>
        </p:txBody>
      </p:sp>
      <p:sp>
        <p:nvSpPr>
          <p:cNvPr id="18" name="object 18"/>
          <p:cNvSpPr txBox="1"/>
          <p:nvPr/>
        </p:nvSpPr>
        <p:spPr>
          <a:xfrm>
            <a:off x="5130000" y="1750556"/>
            <a:ext cx="178435"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2</a:t>
            </a:r>
            <a:endParaRPr sz="2300">
              <a:latin typeface="Poppins"/>
              <a:cs typeface="Poppins"/>
            </a:endParaRPr>
          </a:p>
        </p:txBody>
      </p:sp>
      <p:sp>
        <p:nvSpPr>
          <p:cNvPr id="19" name="object 19"/>
          <p:cNvSpPr txBox="1"/>
          <p:nvPr/>
        </p:nvSpPr>
        <p:spPr>
          <a:xfrm>
            <a:off x="5130000" y="2055356"/>
            <a:ext cx="1049020" cy="813043"/>
          </a:xfrm>
          <a:prstGeom prst="rect">
            <a:avLst/>
          </a:prstGeom>
        </p:spPr>
        <p:txBody>
          <a:bodyPr vert="horz" wrap="square" lIns="0" tIns="17780" rIns="0" bIns="0" rtlCol="0">
            <a:spAutoFit/>
          </a:bodyPr>
          <a:lstStyle/>
          <a:p>
            <a:pPr marR="128905"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careers</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could</a:t>
            </a:r>
            <a:r>
              <a:rPr sz="600" b="1" spc="-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you</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aspire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to</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have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a:t>
            </a:r>
            <a:r>
              <a:rPr sz="600" b="1" spc="-10" dirty="0">
                <a:solidFill>
                  <a:srgbClr val="231F20"/>
                </a:solidFill>
                <a:latin typeface="Arial" panose="020B0604020202020204" pitchFamily="34" charset="0"/>
                <a:cs typeface="Arial" panose="020B0604020202020204" pitchFamily="34" charset="0"/>
              </a:rPr>
              <a:t> Tech</a:t>
            </a:r>
            <a:r>
              <a:rPr sz="600" b="1" spc="-1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for</a:t>
            </a:r>
            <a:r>
              <a:rPr sz="600" b="1" spc="50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Education?</a:t>
            </a:r>
            <a:r>
              <a:rPr sz="600" b="1" spc="25" dirty="0">
                <a:solidFill>
                  <a:srgbClr val="231F20"/>
                </a:solidFill>
                <a:latin typeface="Arial" panose="020B0604020202020204" pitchFamily="34" charset="0"/>
                <a:cs typeface="Arial" panose="020B0604020202020204" pitchFamily="34" charset="0"/>
              </a:rPr>
              <a:t> </a:t>
            </a:r>
            <a:r>
              <a:rPr sz="600" b="1" spc="-30" dirty="0">
                <a:solidFill>
                  <a:srgbClr val="231F20"/>
                </a:solidFill>
                <a:latin typeface="Arial" panose="020B0604020202020204" pitchFamily="34" charset="0"/>
                <a:cs typeface="Arial" panose="020B0604020202020204" pitchFamily="34" charset="0"/>
              </a:rPr>
              <a:t>(5</a:t>
            </a:r>
            <a:r>
              <a:rPr sz="600" b="1"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9398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Discuss the examples </a:t>
            </a:r>
            <a:r>
              <a:rPr sz="600" spc="-25" dirty="0">
                <a:solidFill>
                  <a:srgbClr val="231F20"/>
                </a:solidFill>
                <a:latin typeface="Arial" panose="020B0604020202020204" pitchFamily="34" charset="0"/>
                <a:cs typeface="Arial" panose="020B0604020202020204" pitchFamily="34" charset="0"/>
              </a:rPr>
              <a:t>on</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PPT</a:t>
            </a:r>
            <a:r>
              <a:rPr lang="en-GB" sz="600" dirty="0">
                <a:solidFill>
                  <a:srgbClr val="231F20"/>
                </a:solidFill>
                <a:latin typeface="Arial" panose="020B0604020202020204" pitchFamily="34" charset="0"/>
                <a:cs typeface="Arial" panose="020B0604020202020204" pitchFamily="34" charset="0"/>
              </a:rPr>
              <a:t>.</a:t>
            </a:r>
          </a:p>
          <a:p>
            <a:pPr marR="9398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Do any of </a:t>
            </a:r>
            <a:r>
              <a:rPr sz="600" spc="-10" dirty="0" err="1">
                <a:solidFill>
                  <a:srgbClr val="231F20"/>
                </a:solidFill>
                <a:latin typeface="Arial" panose="020B0604020202020204" pitchFamily="34" charset="0"/>
                <a:cs typeface="Arial" panose="020B0604020202020204" pitchFamily="34" charset="0"/>
              </a:rPr>
              <a:t>thes</a:t>
            </a:r>
            <a:r>
              <a:rPr lang="en-GB" sz="600" spc="-10" dirty="0">
                <a:solidFill>
                  <a:srgbClr val="231F20"/>
                </a:solidFill>
                <a:latin typeface="Arial" panose="020B0604020202020204" pitchFamily="34" charset="0"/>
                <a:cs typeface="Arial" panose="020B0604020202020204" pitchFamily="34" charset="0"/>
              </a:rPr>
              <a:t>e </a:t>
            </a:r>
            <a:r>
              <a:rPr sz="600" dirty="0">
                <a:solidFill>
                  <a:srgbClr val="231F20"/>
                </a:solidFill>
                <a:latin typeface="Arial" panose="020B0604020202020204" pitchFamily="34" charset="0"/>
                <a:cs typeface="Arial" panose="020B0604020202020204" pitchFamily="34" charset="0"/>
              </a:rPr>
              <a:t>careers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appeal</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10" dirty="0">
                <a:solidFill>
                  <a:srgbClr val="231F20"/>
                </a:solidFill>
                <a:latin typeface="Arial" panose="020B0604020202020204" pitchFamily="34" charset="0"/>
                <a:cs typeface="Arial" panose="020B0604020202020204" pitchFamily="34" charset="0"/>
              </a:rPr>
              <a:t>student</a:t>
            </a:r>
            <a:r>
              <a:rPr lang="en-GB" sz="600" spc="-10" dirty="0">
                <a:solidFill>
                  <a:srgbClr val="231F20"/>
                </a:solidFill>
                <a:latin typeface="Arial" panose="020B0604020202020204" pitchFamily="34" charset="0"/>
                <a:cs typeface="Arial" panose="020B0604020202020204" pitchFamily="34" charset="0"/>
              </a:rPr>
              <a:t>s an</a:t>
            </a:r>
            <a:r>
              <a:rPr sz="600" dirty="0">
                <a:solidFill>
                  <a:srgbClr val="231F20"/>
                </a:solidFill>
                <a:latin typeface="Arial" panose="020B0604020202020204" pitchFamily="34" charset="0"/>
                <a:cs typeface="Arial" panose="020B0604020202020204" pitchFamily="34" charset="0"/>
              </a:rPr>
              <a:t>d </a:t>
            </a:r>
            <a:r>
              <a:rPr sz="600" spc="-20" dirty="0">
                <a:solidFill>
                  <a:srgbClr val="231F20"/>
                </a:solidFill>
                <a:latin typeface="Arial" panose="020B0604020202020204" pitchFamily="34" charset="0"/>
                <a:cs typeface="Arial" panose="020B0604020202020204" pitchFamily="34" charset="0"/>
              </a:rPr>
              <a:t>why?</a:t>
            </a:r>
            <a:endParaRPr sz="600" dirty="0">
              <a:latin typeface="Arial" panose="020B0604020202020204" pitchFamily="34" charset="0"/>
              <a:cs typeface="Arial" panose="020B0604020202020204" pitchFamily="34" charset="0"/>
            </a:endParaRPr>
          </a:p>
        </p:txBody>
      </p:sp>
      <p:sp>
        <p:nvSpPr>
          <p:cNvPr id="20" name="object 20"/>
          <p:cNvSpPr txBox="1"/>
          <p:nvPr/>
        </p:nvSpPr>
        <p:spPr>
          <a:xfrm>
            <a:off x="3779999" y="5881156"/>
            <a:ext cx="200660"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5</a:t>
            </a:r>
            <a:endParaRPr sz="2300">
              <a:latin typeface="Poppins"/>
              <a:cs typeface="Poppins"/>
            </a:endParaRPr>
          </a:p>
        </p:txBody>
      </p:sp>
      <p:sp>
        <p:nvSpPr>
          <p:cNvPr id="21" name="object 21"/>
          <p:cNvSpPr txBox="1"/>
          <p:nvPr/>
        </p:nvSpPr>
        <p:spPr>
          <a:xfrm>
            <a:off x="3779999" y="6152495"/>
            <a:ext cx="2376805" cy="1061829"/>
          </a:xfrm>
          <a:prstGeom prst="rect">
            <a:avLst/>
          </a:prstGeom>
        </p:spPr>
        <p:txBody>
          <a:bodyPr vert="horz" wrap="square" lIns="0" tIns="45720" rIns="0" bIns="0" rtlCol="0">
            <a:spAutoFit/>
          </a:bodyPr>
          <a:lstStyle/>
          <a:p>
            <a:pPr algn="l">
              <a:lnSpc>
                <a:spcPct val="100000"/>
              </a:lnSpc>
              <a:spcBef>
                <a:spcPts val="360"/>
              </a:spcBef>
            </a:pPr>
            <a:r>
              <a:rPr sz="600" b="1" spc="-10" dirty="0">
                <a:solidFill>
                  <a:srgbClr val="231F20"/>
                </a:solidFill>
                <a:latin typeface="Arial" panose="020B0604020202020204" pitchFamily="34" charset="0"/>
                <a:cs typeface="Arial" panose="020B0604020202020204" pitchFamily="34" charset="0"/>
              </a:rPr>
              <a:t>Froggipedia</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1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889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Use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mirroring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device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explore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Froggipedia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students.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why they think </a:t>
            </a:r>
            <a:r>
              <a:rPr lang="en-GB" sz="600" dirty="0">
                <a:solidFill>
                  <a:srgbClr val="231F20"/>
                </a:solidFill>
                <a:latin typeface="Arial" panose="020B0604020202020204" pitchFamily="34" charset="0"/>
                <a:cs typeface="Arial" panose="020B0604020202020204" pitchFamily="34" charset="0"/>
              </a:rPr>
              <a:t>a</a:t>
            </a:r>
            <a:r>
              <a:rPr sz="600" dirty="0">
                <a:solidFill>
                  <a:srgbClr val="231F20"/>
                </a:solidFill>
                <a:latin typeface="Arial" panose="020B0604020202020204" pitchFamily="34" charset="0"/>
                <a:cs typeface="Arial" panose="020B0604020202020204" pitchFamily="34" charset="0"/>
              </a:rPr>
              <a:t>pp</a:t>
            </a:r>
            <a:r>
              <a:rPr sz="600" spc="-5" dirty="0">
                <a:solidFill>
                  <a:srgbClr val="231F20"/>
                </a:solidFill>
                <a:latin typeface="Arial" panose="020B0604020202020204" pitchFamily="34" charset="0"/>
                <a:cs typeface="Arial" panose="020B0604020202020204" pitchFamily="34" charset="0"/>
              </a:rPr>
              <a:t> </a:t>
            </a:r>
            <a:r>
              <a:rPr lang="en-GB" sz="600" spc="-5" dirty="0">
                <a:solidFill>
                  <a:srgbClr val="231F20"/>
                </a:solidFill>
                <a:latin typeface="Arial" panose="020B0604020202020204" pitchFamily="34" charset="0"/>
                <a:cs typeface="Arial" panose="020B0604020202020204" pitchFamily="34" charset="0"/>
              </a:rPr>
              <a:t>d</a:t>
            </a:r>
            <a:r>
              <a:rPr sz="600" dirty="0" err="1">
                <a:solidFill>
                  <a:srgbClr val="231F20"/>
                </a:solidFill>
                <a:latin typeface="Arial" panose="020B0604020202020204" pitchFamily="34" charset="0"/>
                <a:cs typeface="Arial" panose="020B0604020202020204" pitchFamily="34" charset="0"/>
              </a:rPr>
              <a:t>esigners</a:t>
            </a:r>
            <a:r>
              <a:rPr sz="600" dirty="0">
                <a:solidFill>
                  <a:srgbClr val="231F20"/>
                </a:solidFill>
                <a:latin typeface="Arial" panose="020B0604020202020204" pitchFamily="34" charset="0"/>
                <a:cs typeface="Arial" panose="020B0604020202020204" pitchFamily="34" charset="0"/>
              </a:rPr>
              <a:t> create apps like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 – to </a:t>
            </a:r>
            <a:r>
              <a:rPr sz="600" spc="-20" dirty="0">
                <a:solidFill>
                  <a:srgbClr val="231F20"/>
                </a:solidFill>
                <a:latin typeface="Arial" panose="020B0604020202020204" pitchFamily="34" charset="0"/>
                <a:cs typeface="Arial" panose="020B0604020202020204" pitchFamily="34" charset="0"/>
              </a:rPr>
              <a:t>make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learning</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experiences more accessible for </a:t>
            </a:r>
            <a:r>
              <a:rPr sz="600" spc="-20" dirty="0">
                <a:solidFill>
                  <a:srgbClr val="231F20"/>
                </a:solidFill>
                <a:latin typeface="Arial" panose="020B0604020202020204" pitchFamily="34" charset="0"/>
                <a:cs typeface="Arial" panose="020B0604020202020204" pitchFamily="34" charset="0"/>
              </a:rPr>
              <a:t>all.</a:t>
            </a:r>
            <a:endParaRPr sz="600" dirty="0">
              <a:latin typeface="Arial" panose="020B0604020202020204" pitchFamily="34" charset="0"/>
              <a:cs typeface="Arial" panose="020B0604020202020204" pitchFamily="34" charset="0"/>
            </a:endParaRPr>
          </a:p>
          <a:p>
            <a:pPr marR="5080"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other learning experiences could be created as an </a:t>
            </a:r>
            <a:r>
              <a:rPr sz="600" spc="-25" dirty="0">
                <a:solidFill>
                  <a:srgbClr val="231F20"/>
                </a:solidFill>
                <a:latin typeface="Arial" panose="020B0604020202020204" pitchFamily="34" charset="0"/>
                <a:cs typeface="Arial" panose="020B0604020202020204" pitchFamily="34" charset="0"/>
              </a:rPr>
              <a:t>app</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make it easier for</a:t>
            </a:r>
            <a:r>
              <a:rPr lang="en-GB" sz="600" dirty="0">
                <a:solidFill>
                  <a:srgbClr val="231F20"/>
                </a:solidFill>
                <a:latin typeface="Arial" panose="020B0604020202020204" pitchFamily="34" charset="0"/>
                <a:cs typeface="Arial" panose="020B0604020202020204" pitchFamily="34" charset="0"/>
              </a:rPr>
              <a:t> the</a:t>
            </a:r>
            <a:r>
              <a:rPr sz="600" dirty="0">
                <a:solidFill>
                  <a:srgbClr val="231F20"/>
                </a:solidFill>
                <a:latin typeface="Arial" panose="020B0604020202020204" pitchFamily="34" charset="0"/>
                <a:cs typeface="Arial" panose="020B0604020202020204" pitchFamily="34" charset="0"/>
              </a:rPr>
              <a:t> teacher to deliver and students to </a:t>
            </a:r>
            <a:r>
              <a:rPr sz="600" spc="-10" dirty="0">
                <a:solidFill>
                  <a:srgbClr val="231F20"/>
                </a:solidFill>
                <a:latin typeface="Arial" panose="020B0604020202020204" pitchFamily="34" charset="0"/>
                <a:cs typeface="Arial" panose="020B0604020202020204" pitchFamily="34" charset="0"/>
              </a:rPr>
              <a:t>experience?</a:t>
            </a:r>
            <a:endParaRPr sz="600" dirty="0">
              <a:latin typeface="Arial" panose="020B0604020202020204" pitchFamily="34" charset="0"/>
              <a:cs typeface="Arial" panose="020B0604020202020204" pitchFamily="34" charset="0"/>
            </a:endParaRPr>
          </a:p>
          <a:p>
            <a:pPr marR="40005"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Why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 you think </a:t>
            </a:r>
            <a:r>
              <a:rPr sz="600" spc="-10" dirty="0">
                <a:solidFill>
                  <a:srgbClr val="231F20"/>
                </a:solidFill>
                <a:latin typeface="Arial" panose="020B0604020202020204" pitchFamily="34" charset="0"/>
                <a:cs typeface="Arial" panose="020B0604020202020204" pitchFamily="34" charset="0"/>
              </a:rPr>
              <a:t>PETA</a:t>
            </a:r>
            <a:r>
              <a:rPr sz="600" dirty="0">
                <a:solidFill>
                  <a:srgbClr val="231F20"/>
                </a:solidFill>
                <a:latin typeface="Arial" panose="020B0604020202020204" pitchFamily="34" charset="0"/>
                <a:cs typeface="Arial" panose="020B0604020202020204" pitchFamily="34" charset="0"/>
              </a:rPr>
              <a:t> (People for the Ethical </a:t>
            </a:r>
            <a:r>
              <a:rPr sz="600" spc="-10" dirty="0">
                <a:solidFill>
                  <a:srgbClr val="231F20"/>
                </a:solidFill>
                <a:latin typeface="Arial" panose="020B0604020202020204" pitchFamily="34" charset="0"/>
                <a:cs typeface="Arial" panose="020B0604020202020204" pitchFamily="34" charset="0"/>
              </a:rPr>
              <a:t>Treatment</a:t>
            </a:r>
            <a:r>
              <a:rPr sz="600" dirty="0">
                <a:solidFill>
                  <a:srgbClr val="231F20"/>
                </a:solidFill>
                <a:latin typeface="Arial" panose="020B0604020202020204" pitchFamily="34" charset="0"/>
                <a:cs typeface="Arial" panose="020B0604020202020204" pitchFamily="34" charset="0"/>
              </a:rPr>
              <a:t> of </a:t>
            </a:r>
            <a:r>
              <a:rPr sz="600" spc="-10" dirty="0">
                <a:solidFill>
                  <a:srgbClr val="231F20"/>
                </a:solidFill>
                <a:latin typeface="Arial" panose="020B0604020202020204" pitchFamily="34" charset="0"/>
                <a:cs typeface="Arial" panose="020B0604020202020204" pitchFamily="34" charset="0"/>
              </a:rPr>
              <a:t>Animals)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recommend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 app? How is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 an example 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using tech for </a:t>
            </a:r>
            <a:r>
              <a:rPr sz="600" spc="-20" dirty="0">
                <a:solidFill>
                  <a:srgbClr val="231F20"/>
                </a:solidFill>
                <a:latin typeface="Arial" panose="020B0604020202020204" pitchFamily="34" charset="0"/>
                <a:cs typeface="Arial" panose="020B0604020202020204" pitchFamily="34" charset="0"/>
              </a:rPr>
              <a:t>good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within </a:t>
            </a:r>
            <a:r>
              <a:rPr sz="600" spc="-10" dirty="0">
                <a:solidFill>
                  <a:srgbClr val="231F20"/>
                </a:solidFill>
                <a:latin typeface="Arial" panose="020B0604020202020204" pitchFamily="34" charset="0"/>
                <a:cs typeface="Arial" panose="020B0604020202020204" pitchFamily="34" charset="0"/>
              </a:rPr>
              <a:t>education?</a:t>
            </a:r>
            <a:endParaRPr sz="600" dirty="0">
              <a:latin typeface="Arial" panose="020B0604020202020204" pitchFamily="34" charset="0"/>
              <a:cs typeface="Arial" panose="020B0604020202020204" pitchFamily="34" charset="0"/>
            </a:endParaRPr>
          </a:p>
        </p:txBody>
      </p:sp>
      <p:sp>
        <p:nvSpPr>
          <p:cNvPr id="22" name="object 22"/>
          <p:cNvSpPr txBox="1"/>
          <p:nvPr/>
        </p:nvSpPr>
        <p:spPr>
          <a:xfrm>
            <a:off x="3779999" y="3279292"/>
            <a:ext cx="189865"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3</a:t>
            </a:r>
            <a:endParaRPr sz="2300">
              <a:latin typeface="Poppins"/>
              <a:cs typeface="Poppins"/>
            </a:endParaRPr>
          </a:p>
        </p:txBody>
      </p:sp>
      <p:sp>
        <p:nvSpPr>
          <p:cNvPr id="23" name="object 23"/>
          <p:cNvSpPr txBox="1"/>
          <p:nvPr/>
        </p:nvSpPr>
        <p:spPr>
          <a:xfrm>
            <a:off x="3779999" y="3550633"/>
            <a:ext cx="2315210" cy="356508"/>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Watch</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role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model</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video</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1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After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watching, discuss the role </a:t>
            </a:r>
            <a:r>
              <a:rPr sz="600" spc="-10" dirty="0">
                <a:solidFill>
                  <a:srgbClr val="231F20"/>
                </a:solidFill>
                <a:latin typeface="Arial" panose="020B0604020202020204" pitchFamily="34" charset="0"/>
                <a:cs typeface="Arial" panose="020B0604020202020204" pitchFamily="34" charset="0"/>
              </a:rPr>
              <a:t>model’s</a:t>
            </a:r>
            <a:r>
              <a:rPr sz="600" dirty="0">
                <a:solidFill>
                  <a:srgbClr val="231F20"/>
                </a:solidFill>
                <a:latin typeface="Arial" panose="020B0604020202020204" pitchFamily="34" charset="0"/>
                <a:cs typeface="Arial" panose="020B0604020202020204" pitchFamily="34" charset="0"/>
              </a:rPr>
              <a:t> career path: What led </a:t>
            </a:r>
            <a:r>
              <a:rPr sz="600" spc="-20" dirty="0">
                <a:solidFill>
                  <a:srgbClr val="231F20"/>
                </a:solidFill>
                <a:latin typeface="Arial" panose="020B0604020202020204" pitchFamily="34" charset="0"/>
                <a:cs typeface="Arial" panose="020B0604020202020204" pitchFamily="34" charset="0"/>
              </a:rPr>
              <a:t>them</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technology career?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do they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enjoy about their </a:t>
            </a:r>
            <a:r>
              <a:rPr sz="600" spc="-10" dirty="0">
                <a:solidFill>
                  <a:srgbClr val="231F20"/>
                </a:solidFill>
                <a:latin typeface="Arial" panose="020B0604020202020204" pitchFamily="34" charset="0"/>
                <a:cs typeface="Arial" panose="020B0604020202020204" pitchFamily="34" charset="0"/>
              </a:rPr>
              <a:t>career?</a:t>
            </a:r>
            <a:endParaRPr lang="en-GB" sz="600" spc="-10" dirty="0">
              <a:solidFill>
                <a:srgbClr val="231F20"/>
              </a:solidFill>
              <a:latin typeface="Arial" panose="020B0604020202020204" pitchFamily="34" charset="0"/>
              <a:cs typeface="Arial" panose="020B0604020202020204" pitchFamily="34" charset="0"/>
            </a:endParaRPr>
          </a:p>
        </p:txBody>
      </p:sp>
      <p:sp>
        <p:nvSpPr>
          <p:cNvPr id="24" name="object 24"/>
          <p:cNvSpPr/>
          <p:nvPr/>
        </p:nvSpPr>
        <p:spPr>
          <a:xfrm>
            <a:off x="9135300" y="4137685"/>
            <a:ext cx="1190625" cy="1417955"/>
          </a:xfrm>
          <a:custGeom>
            <a:avLst/>
            <a:gdLst/>
            <a:ahLst/>
            <a:cxnLst/>
            <a:rect l="l" t="t" r="r" b="b"/>
            <a:pathLst>
              <a:path w="1190625" h="1417954">
                <a:moveTo>
                  <a:pt x="0" y="1417637"/>
                </a:moveTo>
                <a:lnTo>
                  <a:pt x="1190345" y="1417637"/>
                </a:lnTo>
                <a:lnTo>
                  <a:pt x="1190345" y="0"/>
                </a:lnTo>
                <a:lnTo>
                  <a:pt x="0" y="0"/>
                </a:lnTo>
                <a:lnTo>
                  <a:pt x="0" y="1417637"/>
                </a:lnTo>
                <a:close/>
              </a:path>
            </a:pathLst>
          </a:custGeom>
          <a:ln w="6350">
            <a:solidFill>
              <a:srgbClr val="BCBEC0"/>
            </a:solidFill>
          </a:ln>
        </p:spPr>
        <p:txBody>
          <a:bodyPr wrap="square" lIns="0" tIns="0" rIns="0" bIns="0" rtlCol="0"/>
          <a:lstStyle/>
          <a:p>
            <a:pPr algn="l"/>
            <a:endParaRPr/>
          </a:p>
        </p:txBody>
      </p:sp>
      <p:sp>
        <p:nvSpPr>
          <p:cNvPr id="25" name="object 25"/>
          <p:cNvSpPr/>
          <p:nvPr/>
        </p:nvSpPr>
        <p:spPr>
          <a:xfrm>
            <a:off x="9135300" y="1759889"/>
            <a:ext cx="1190625" cy="2301544"/>
          </a:xfrm>
          <a:custGeom>
            <a:avLst/>
            <a:gdLst/>
            <a:ahLst/>
            <a:cxnLst/>
            <a:rect l="l" t="t" r="r" b="b"/>
            <a:pathLst>
              <a:path w="1190625" h="2268854">
                <a:moveTo>
                  <a:pt x="0" y="2268753"/>
                </a:moveTo>
                <a:lnTo>
                  <a:pt x="1190345" y="2268753"/>
                </a:lnTo>
                <a:lnTo>
                  <a:pt x="1190345" y="0"/>
                </a:lnTo>
                <a:lnTo>
                  <a:pt x="0" y="0"/>
                </a:lnTo>
                <a:lnTo>
                  <a:pt x="0" y="2268753"/>
                </a:lnTo>
                <a:close/>
              </a:path>
            </a:pathLst>
          </a:custGeom>
          <a:ln w="6350">
            <a:solidFill>
              <a:srgbClr val="BCBEC0"/>
            </a:solidFill>
          </a:ln>
        </p:spPr>
        <p:txBody>
          <a:bodyPr wrap="square" lIns="0" tIns="0" rIns="0" bIns="0" rtlCol="0"/>
          <a:lstStyle/>
          <a:p>
            <a:pPr algn="l"/>
            <a:endParaRPr/>
          </a:p>
        </p:txBody>
      </p:sp>
      <p:sp>
        <p:nvSpPr>
          <p:cNvPr id="26" name="object 26"/>
          <p:cNvSpPr txBox="1"/>
          <p:nvPr/>
        </p:nvSpPr>
        <p:spPr>
          <a:xfrm>
            <a:off x="9200953" y="4133237"/>
            <a:ext cx="304800" cy="375920"/>
          </a:xfrm>
          <a:prstGeom prst="rect">
            <a:avLst/>
          </a:prstGeom>
        </p:spPr>
        <p:txBody>
          <a:bodyPr vert="horz" wrap="square" lIns="0" tIns="12700" rIns="0" bIns="0" rtlCol="0">
            <a:spAutoFit/>
          </a:bodyPr>
          <a:lstStyle/>
          <a:p>
            <a:pPr algn="l">
              <a:lnSpc>
                <a:spcPct val="100000"/>
              </a:lnSpc>
              <a:spcBef>
                <a:spcPts val="100"/>
              </a:spcBef>
            </a:pPr>
            <a:r>
              <a:rPr sz="2300" b="1" spc="-25" dirty="0">
                <a:solidFill>
                  <a:srgbClr val="EB5750"/>
                </a:solidFill>
                <a:latin typeface="Poppins"/>
                <a:cs typeface="Poppins"/>
              </a:rPr>
              <a:t>10</a:t>
            </a:r>
            <a:endParaRPr sz="2300">
              <a:latin typeface="Poppins"/>
              <a:cs typeface="Poppins"/>
            </a:endParaRPr>
          </a:p>
        </p:txBody>
      </p:sp>
      <p:sp>
        <p:nvSpPr>
          <p:cNvPr id="28" name="object 28"/>
          <p:cNvSpPr txBox="1"/>
          <p:nvPr/>
        </p:nvSpPr>
        <p:spPr>
          <a:xfrm>
            <a:off x="9200953" y="1755438"/>
            <a:ext cx="188595"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9</a:t>
            </a:r>
            <a:endParaRPr sz="2300">
              <a:latin typeface="Poppins"/>
              <a:cs typeface="Poppins"/>
            </a:endParaRPr>
          </a:p>
        </p:txBody>
      </p:sp>
      <p:sp>
        <p:nvSpPr>
          <p:cNvPr id="29" name="object 29"/>
          <p:cNvSpPr txBox="1"/>
          <p:nvPr/>
        </p:nvSpPr>
        <p:spPr>
          <a:xfrm>
            <a:off x="9200953" y="2042017"/>
            <a:ext cx="1087646" cy="1367041"/>
          </a:xfrm>
          <a:prstGeom prst="rect">
            <a:avLst/>
          </a:prstGeom>
        </p:spPr>
        <p:txBody>
          <a:bodyPr vert="horz" wrap="square" lIns="0" tIns="43180" rIns="0" bIns="0" rtlCol="0">
            <a:spAutoFit/>
          </a:bodyPr>
          <a:lstStyle/>
          <a:p>
            <a:pPr algn="l">
              <a:lnSpc>
                <a:spcPct val="100000"/>
              </a:lnSpc>
              <a:spcBef>
                <a:spcPts val="340"/>
              </a:spcBef>
            </a:pPr>
            <a:r>
              <a:rPr sz="600" b="1" dirty="0">
                <a:solidFill>
                  <a:srgbClr val="231F20"/>
                </a:solidFill>
                <a:latin typeface="Arial" panose="020B0604020202020204" pitchFamily="34" charset="0"/>
                <a:cs typeface="Arial" panose="020B0604020202020204" pitchFamily="34" charset="0"/>
              </a:rPr>
              <a:t>Class</a:t>
            </a:r>
            <a:r>
              <a:rPr sz="600" b="1" spc="-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Discussion</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71120" algn="l">
              <a:lnSpc>
                <a:spcPts val="680"/>
              </a:lnSpc>
              <a:spcBef>
                <a:spcPts val="300"/>
              </a:spcBef>
            </a:pPr>
            <a:r>
              <a:rPr lang="en-US" sz="600" dirty="0">
                <a:solidFill>
                  <a:srgbClr val="231F20"/>
                </a:solidFill>
                <a:latin typeface="Arial" panose="020B0604020202020204" pitchFamily="34" charset="0"/>
                <a:cs typeface="Arial" panose="020B0604020202020204" pitchFamily="34" charset="0"/>
              </a:rPr>
              <a:t>Share any ideas from ‘Creating the future of Education’.</a:t>
            </a:r>
            <a:endParaRPr lang="en-GB" sz="600" spc="-25" dirty="0">
              <a:solidFill>
                <a:srgbClr val="231F20"/>
              </a:solidFill>
              <a:uFill>
                <a:solidFill>
                  <a:srgbClr val="231F20"/>
                </a:solidFill>
              </a:uFill>
              <a:latin typeface="Arial" panose="020B0604020202020204" pitchFamily="34" charset="0"/>
              <a:cs typeface="Arial" panose="020B0604020202020204" pitchFamily="34" charset="0"/>
            </a:endParaRPr>
          </a:p>
          <a:p>
            <a:pPr marR="39370" algn="l">
              <a:lnSpc>
                <a:spcPts val="680"/>
              </a:lnSpc>
              <a:spcBef>
                <a:spcPts val="284"/>
              </a:spcBef>
            </a:pPr>
            <a:r>
              <a:rPr sz="600" dirty="0">
                <a:solidFill>
                  <a:srgbClr val="231F20"/>
                </a:solidFill>
                <a:latin typeface="Arial" panose="020B0604020202020204" pitchFamily="34" charset="0"/>
                <a:cs typeface="Arial" panose="020B0604020202020204" pitchFamily="34" charset="0"/>
              </a:rPr>
              <a:t>Discuss how you could </a:t>
            </a:r>
            <a:r>
              <a:rPr sz="600" spc="-20" dirty="0">
                <a:solidFill>
                  <a:srgbClr val="231F20"/>
                </a:solidFill>
                <a:latin typeface="Arial" panose="020B0604020202020204" pitchFamily="34" charset="0"/>
                <a:cs typeface="Arial" panose="020B0604020202020204" pitchFamily="34" charset="0"/>
              </a:rPr>
              <a:t>have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career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creating</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these</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new</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apps and technologies to </a:t>
            </a:r>
            <a:r>
              <a:rPr sz="600" spc="-20" dirty="0">
                <a:solidFill>
                  <a:srgbClr val="231F20"/>
                </a:solidFill>
                <a:latin typeface="Arial" panose="020B0604020202020204" pitchFamily="34" charset="0"/>
                <a:cs typeface="Arial" panose="020B0604020202020204" pitchFamily="34" charset="0"/>
              </a:rPr>
              <a:t>help</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 learn.</a:t>
            </a:r>
            <a:r>
              <a:rPr sz="600" spc="5" dirty="0">
                <a:solidFill>
                  <a:srgbClr val="231F20"/>
                </a:solidFill>
                <a:latin typeface="Arial" panose="020B0604020202020204" pitchFamily="34" charset="0"/>
                <a:cs typeface="Arial" panose="020B0604020202020204" pitchFamily="34" charset="0"/>
              </a:rPr>
              <a:t> </a:t>
            </a:r>
            <a:endParaRPr lang="en-GB" sz="600" spc="5" dirty="0">
              <a:solidFill>
                <a:srgbClr val="231F20"/>
              </a:solidFill>
              <a:latin typeface="Arial" panose="020B0604020202020204" pitchFamily="34" charset="0"/>
              <a:cs typeface="Arial" panose="020B0604020202020204" pitchFamily="34" charset="0"/>
            </a:endParaRPr>
          </a:p>
          <a:p>
            <a:pPr marR="39370" algn="l">
              <a:lnSpc>
                <a:spcPts val="680"/>
              </a:lnSpc>
              <a:spcBef>
                <a:spcPts val="284"/>
              </a:spcBef>
            </a:pPr>
            <a:r>
              <a:rPr sz="600" dirty="0">
                <a:solidFill>
                  <a:srgbClr val="231F20"/>
                </a:solidFill>
                <a:latin typeface="Arial" panose="020B0604020202020204" pitchFamily="34" charset="0"/>
                <a:cs typeface="Arial" panose="020B0604020202020204" pitchFamily="34" charset="0"/>
              </a:rPr>
              <a:t>Can you</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se</a:t>
            </a:r>
            <a:r>
              <a:rPr lang="en-GB" sz="600" spc="-25" dirty="0">
                <a:solidFill>
                  <a:srgbClr val="231F20"/>
                </a:solidFill>
                <a:latin typeface="Arial" panose="020B0604020202020204" pitchFamily="34" charset="0"/>
                <a:cs typeface="Arial" panose="020B0604020202020204" pitchFamily="34" charset="0"/>
              </a:rPr>
              <a:t>e </a:t>
            </a:r>
            <a:r>
              <a:rPr sz="600" dirty="0">
                <a:solidFill>
                  <a:srgbClr val="231F20"/>
                </a:solidFill>
                <a:latin typeface="Arial" panose="020B0604020202020204" pitchFamily="34" charset="0"/>
                <a:cs typeface="Arial" panose="020B0604020202020204" pitchFamily="34" charset="0"/>
              </a:rPr>
              <a:t>yourself working in any </a:t>
            </a:r>
            <a:r>
              <a:rPr sz="600" spc="-20" dirty="0">
                <a:solidFill>
                  <a:srgbClr val="231F20"/>
                </a:solidFill>
                <a:latin typeface="Arial" panose="020B0604020202020204" pitchFamily="34" charset="0"/>
                <a:cs typeface="Arial" panose="020B0604020202020204" pitchFamily="34" charset="0"/>
              </a:rPr>
              <a:t>tec</a:t>
            </a:r>
            <a:r>
              <a:rPr lang="en-GB" sz="600" spc="-20" dirty="0">
                <a:solidFill>
                  <a:srgbClr val="231F20"/>
                </a:solidFill>
                <a:latin typeface="Arial" panose="020B0604020202020204" pitchFamily="34" charset="0"/>
                <a:cs typeface="Arial" panose="020B0604020202020204" pitchFamily="34" charset="0"/>
              </a:rPr>
              <a:t>h </a:t>
            </a:r>
            <a:r>
              <a:rPr sz="600" dirty="0">
                <a:solidFill>
                  <a:srgbClr val="231F20"/>
                </a:solidFill>
                <a:latin typeface="Arial" panose="020B0604020202020204" pitchFamily="34" charset="0"/>
                <a:cs typeface="Arial" panose="020B0604020202020204" pitchFamily="34" charset="0"/>
              </a:rPr>
              <a:t>for education </a:t>
            </a:r>
            <a:r>
              <a:rPr sz="600" spc="-10" dirty="0">
                <a:solidFill>
                  <a:srgbClr val="231F20"/>
                </a:solidFill>
                <a:latin typeface="Arial" panose="020B0604020202020204" pitchFamily="34" charset="0"/>
                <a:cs typeface="Arial" panose="020B0604020202020204" pitchFamily="34" charset="0"/>
              </a:rPr>
              <a:t>careers?</a:t>
            </a:r>
            <a:endParaRPr sz="600" dirty="0">
              <a:latin typeface="Arial" panose="020B0604020202020204" pitchFamily="34" charset="0"/>
              <a:cs typeface="Arial" panose="020B0604020202020204" pitchFamily="34" charset="0"/>
            </a:endParaRPr>
          </a:p>
          <a:p>
            <a:pPr marR="247015" algn="l">
              <a:lnSpc>
                <a:spcPts val="680"/>
              </a:lnSpc>
              <a:spcBef>
                <a:spcPts val="280"/>
              </a:spcBef>
            </a:pPr>
            <a:r>
              <a:rPr sz="600" dirty="0">
                <a:solidFill>
                  <a:srgbClr val="231F20"/>
                </a:solidFill>
                <a:latin typeface="Arial" panose="020B0604020202020204" pitchFamily="34" charset="0"/>
                <a:cs typeface="Arial" panose="020B0604020202020204" pitchFamily="34" charset="0"/>
              </a:rPr>
              <a:t>Did anything </a:t>
            </a:r>
            <a:r>
              <a:rPr sz="600" spc="-10" dirty="0">
                <a:solidFill>
                  <a:srgbClr val="231F20"/>
                </a:solidFill>
                <a:latin typeface="Arial" panose="020B0604020202020204" pitchFamily="34" charset="0"/>
                <a:cs typeface="Arial" panose="020B0604020202020204" pitchFamily="34" charset="0"/>
              </a:rPr>
              <a:t>particularly</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interest</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today?</a:t>
            </a:r>
            <a:endParaRPr sz="600"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4213A5B1-C50B-39FF-D344-3CE7C0F9FF7A}"/>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
        <p:nvSpPr>
          <p:cNvPr id="31" name="object 25">
            <a:extLst>
              <a:ext uri="{FF2B5EF4-FFF2-40B4-BE49-F238E27FC236}">
                <a16:creationId xmlns:a16="http://schemas.microsoft.com/office/drawing/2014/main" id="{32DA2676-BF60-DD19-1C54-7E72F74D6A21}"/>
              </a:ext>
            </a:extLst>
          </p:cNvPr>
          <p:cNvSpPr txBox="1"/>
          <p:nvPr/>
        </p:nvSpPr>
        <p:spPr>
          <a:xfrm>
            <a:off x="9210422" y="4509157"/>
            <a:ext cx="1065530" cy="900430"/>
          </a:xfrm>
          <a:prstGeom prst="rect">
            <a:avLst/>
          </a:prstGeom>
        </p:spPr>
        <p:txBody>
          <a:bodyPr vert="horz" wrap="square" lIns="0" tIns="17780" rIns="0" bIns="0" rtlCol="0">
            <a:spAutoFit/>
          </a:bodyPr>
          <a:lstStyle/>
          <a:p>
            <a:pPr marR="236220"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Homework</a:t>
            </a:r>
            <a:r>
              <a:rPr sz="600" b="1" spc="3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and</a:t>
            </a:r>
            <a:r>
              <a:rPr sz="600" b="1" spc="3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further</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learning</a:t>
            </a:r>
            <a:r>
              <a:rPr sz="600" b="1" spc="-3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opportunities</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3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Research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educational</a:t>
            </a:r>
            <a:r>
              <a:rPr sz="600"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app,</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website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or</a:t>
            </a:r>
            <a:r>
              <a:rPr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tech gadget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which </a:t>
            </a:r>
            <a:r>
              <a:rPr sz="600" spc="-50" dirty="0">
                <a:solidFill>
                  <a:srgbClr val="231F20"/>
                </a:solidFill>
                <a:latin typeface="Arial" panose="020B0604020202020204" pitchFamily="34" charset="0"/>
                <a:cs typeface="Arial" panose="020B0604020202020204" pitchFamily="34" charset="0"/>
              </a:rPr>
              <a:t>a</a:t>
            </a:r>
            <a:r>
              <a:rPr lang="en-GB"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teacher</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your </a:t>
            </a:r>
            <a:r>
              <a:rPr sz="600" spc="-10" dirty="0">
                <a:solidFill>
                  <a:srgbClr val="231F20"/>
                </a:solidFill>
                <a:latin typeface="Arial" panose="020B0604020202020204" pitchFamily="34" charset="0"/>
                <a:cs typeface="Arial" panose="020B0604020202020204" pitchFamily="34" charset="0"/>
              </a:rPr>
              <a:t>school</a:t>
            </a:r>
            <a:endParaRPr sz="600" dirty="0">
              <a:latin typeface="Arial" panose="020B0604020202020204" pitchFamily="34" charset="0"/>
              <a:cs typeface="Arial" panose="020B0604020202020204" pitchFamily="34" charset="0"/>
            </a:endParaRPr>
          </a:p>
          <a:p>
            <a:pPr algn="l">
              <a:lnSpc>
                <a:spcPts val="680"/>
              </a:lnSpc>
            </a:pPr>
            <a:r>
              <a:rPr sz="600" dirty="0">
                <a:solidFill>
                  <a:srgbClr val="231F20"/>
                </a:solidFill>
                <a:latin typeface="Arial" panose="020B0604020202020204" pitchFamily="34" charset="0"/>
                <a:cs typeface="Arial" panose="020B0604020202020204" pitchFamily="34" charset="0"/>
              </a:rPr>
              <a:t>could </a:t>
            </a:r>
            <a:r>
              <a:rPr sz="600" spc="-20" dirty="0">
                <a:solidFill>
                  <a:srgbClr val="231F20"/>
                </a:solidFill>
                <a:latin typeface="Arial" panose="020B0604020202020204" pitchFamily="34" charset="0"/>
                <a:cs typeface="Arial" panose="020B0604020202020204" pitchFamily="34" charset="0"/>
              </a:rPr>
              <a:t>use.</a:t>
            </a:r>
            <a:endParaRPr sz="600" dirty="0">
              <a:latin typeface="Arial" panose="020B0604020202020204" pitchFamily="34" charset="0"/>
              <a:cs typeface="Arial" panose="020B0604020202020204" pitchFamily="34" charset="0"/>
            </a:endParaRPr>
          </a:p>
          <a:p>
            <a:pPr marR="20955"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Find out about it and tell </a:t>
            </a:r>
            <a:r>
              <a:rPr sz="600" spc="-20" dirty="0">
                <a:solidFill>
                  <a:srgbClr val="231F20"/>
                </a:solidFill>
                <a:latin typeface="Arial" panose="020B0604020202020204" pitchFamily="34" charset="0"/>
                <a:cs typeface="Arial" panose="020B0604020202020204" pitchFamily="34" charset="0"/>
              </a:rPr>
              <a:t>them</a:t>
            </a:r>
            <a:r>
              <a:rPr sz="600" spc="5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why</a:t>
            </a:r>
            <a:r>
              <a:rPr sz="600" spc="-1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you</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think</a:t>
            </a:r>
            <a:r>
              <a:rPr sz="600" spc="-1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they</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should</a:t>
            </a:r>
            <a:r>
              <a:rPr sz="600" spc="-1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use</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it.</a:t>
            </a:r>
            <a:endParaRPr sz="600" dirty="0">
              <a:latin typeface="Arial" panose="020B0604020202020204" pitchFamily="34" charset="0"/>
              <a:cs typeface="Arial" panose="020B060402020202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959</Words>
  <Application>Microsoft Office PowerPoint</Application>
  <PresentationFormat>Custom</PresentationFormat>
  <Paragraphs>75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HelveticaNeue</vt:lpstr>
      <vt:lpstr>Calibri</vt:lpstr>
      <vt:lpstr>Poppins</vt:lpstr>
      <vt:lpstr>Arial</vt:lpstr>
      <vt:lpstr>Office Theme</vt:lpstr>
      <vt:lpstr>Tech for Education (Full Tech) To understand how technology is used for education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 for Education (Mid Tech) To understand how technology is used for education and broaden my knowledge of careers available in this field.</dc:title>
  <dc:creator>Poppy Patel</dc:creator>
  <cp:lastModifiedBy>Poppy Patel</cp:lastModifiedBy>
  <cp:revision>7</cp:revision>
  <dcterms:created xsi:type="dcterms:W3CDTF">2022-06-09T10:20:51Z</dcterms:created>
  <dcterms:modified xsi:type="dcterms:W3CDTF">2025-09-23T11:22:55Z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2019-09-23T00:00:00Z</vt:filetime>
  </property>
  <property fmtid="{D5CDD505-2E9C-101B-9397-08002B2CF9AE}" pid="3" name="Creator">
    <vt:lpwstr>Adobe InDesign 14.0 (Macintosh)</vt:lpwstr>
  </property>
  <property fmtid="{D5CDD505-2E9C-101B-9397-08002B2CF9AE}" pid="4" name="LastSaved">
    <vt:filetime>2022-06-09T00:00:00Z</vt:filetime>
  </property>
</Properties>
</file>